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8"/>
  </p:notesMasterIdLst>
  <p:sldIdLst>
    <p:sldId id="257" r:id="rId2"/>
    <p:sldId id="263" r:id="rId3"/>
    <p:sldId id="264" r:id="rId4"/>
    <p:sldId id="267" r:id="rId5"/>
    <p:sldId id="268" r:id="rId6"/>
    <p:sldId id="26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2" autoAdjust="0"/>
    <p:restoredTop sz="70620" autoAdjust="0"/>
  </p:normalViewPr>
  <p:slideViewPr>
    <p:cSldViewPr snapToGrid="0">
      <p:cViewPr varScale="1">
        <p:scale>
          <a:sx n="52" d="100"/>
          <a:sy n="52" d="100"/>
        </p:scale>
        <p:origin x="194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521D37-893F-4517-8425-FEB5127365C7}" type="datetimeFigureOut">
              <a:rPr lang="en-US" smtClean="0"/>
              <a:t>6/6/2019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48E806-614F-4924-9E67-EA29F322C743}" type="slidenum">
              <a:rPr lang="en-US" smtClean="0"/>
              <a:t>‹#›</a:t>
            </a:fld>
            <a:endParaRPr lang="en-US"/>
          </a:p>
        </p:txBody>
      </p:sp>
    </p:spTree>
    <p:extLst>
      <p:ext uri="{BB962C8B-B14F-4D97-AF65-F5344CB8AC3E}">
        <p14:creationId xmlns:p14="http://schemas.microsoft.com/office/powerpoint/2010/main" val="1601455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apd-ukraine.de/images/APD_APR_05-2016_impact_on_wheat_ukr_fin.pdf"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www.apd-ukraine.de/images/APD_APR_05-2016_impact_on_wheat_eng_fin.pdf"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pd-ukraine.de/images/APD_APR_05-2016_impact_on_wheat_ukr_fin.pdf"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apd-ukraine.de/images/APD_APR_05-2016_impact_on_wheat_eng_fin.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apd-ukraine.de/images/APD_APR_05-2016_impact_on_wheat_ukr_fin.pdf"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apd-ukraine.de/images/APD_APR_05-2016_impact_on_wheat_eng_fin.pdf"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pd-ukraine.de/images/APD_APR_05-2016_impact_on_wheat_ukr_fin.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apd-ukraine.de/images/APD_APR_05-2016_impact_on_wheat_eng_fin.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B660FEF-E62E-402C-BDAF-326120CAD9E7}" type="slidenum">
              <a:rPr lang="en-US" smtClean="0"/>
              <a:t>1</a:t>
            </a:fld>
            <a:endParaRPr lang="en-US"/>
          </a:p>
        </p:txBody>
      </p:sp>
    </p:spTree>
    <p:extLst>
      <p:ext uri="{BB962C8B-B14F-4D97-AF65-F5344CB8AC3E}">
        <p14:creationId xmlns:p14="http://schemas.microsoft.com/office/powerpoint/2010/main" val="1287287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err="1" smtClean="0">
                <a:solidFill>
                  <a:schemeClr val="tx1"/>
                </a:solidFill>
                <a:effectLst/>
                <a:latin typeface="+mn-lt"/>
                <a:ea typeface="+mn-ea"/>
                <a:cs typeface="+mn-cs"/>
              </a:rPr>
              <a:t>Федеральне</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Міністерство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продовольства</a:t>
            </a:r>
            <a:r>
              <a:rPr lang="ru-RU" sz="1200" b="0" i="0" kern="1200" dirty="0" smtClean="0">
                <a:solidFill>
                  <a:schemeClr val="tx1"/>
                </a:solidFill>
                <a:effectLst/>
                <a:latin typeface="+mn-lt"/>
                <a:ea typeface="+mn-ea"/>
                <a:cs typeface="+mn-cs"/>
              </a:rPr>
              <a:t> та </a:t>
            </a:r>
            <a:r>
              <a:rPr lang="ru-RU" sz="1200" b="0" i="0" kern="1200" dirty="0" err="1" smtClean="0">
                <a:solidFill>
                  <a:schemeClr val="tx1"/>
                </a:solidFill>
                <a:effectLst/>
                <a:latin typeface="+mn-lt"/>
                <a:ea typeface="+mn-ea"/>
                <a:cs typeface="+mn-cs"/>
              </a:rPr>
              <a:t>сільського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господарства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Німеччини</a:t>
            </a:r>
            <a:r>
              <a:rPr lang="ru-RU" sz="1200" b="0" i="0"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BMEL </a:t>
            </a:r>
            <a:r>
              <a:rPr lang="de-DE" sz="1200" b="0" i="0" kern="1200" baseline="0" dirty="0" smtClean="0">
                <a:solidFill>
                  <a:schemeClr val="tx1"/>
                </a:solidFill>
                <a:effectLst/>
                <a:latin typeface="+mn-lt"/>
                <a:ea typeface="+mn-ea"/>
                <a:cs typeface="+mn-cs"/>
              </a:rPr>
              <a:t> </a:t>
            </a:r>
            <a:r>
              <a:rPr lang="ru-RU" sz="1200" b="0" i="0" kern="1200" baseline="0" dirty="0" smtClean="0">
                <a:solidFill>
                  <a:schemeClr val="tx1"/>
                </a:solidFill>
                <a:effectLst/>
                <a:latin typeface="+mn-lt"/>
                <a:ea typeface="+mn-ea"/>
                <a:cs typeface="+mn-cs"/>
              </a:rPr>
              <a:t>з 2006</a:t>
            </a:r>
            <a:endParaRPr lang="uk-UA" sz="1200" b="0" i="0" kern="1200" dirty="0" smtClean="0">
              <a:solidFill>
                <a:schemeClr val="tx1"/>
              </a:solidFill>
              <a:effectLst/>
              <a:latin typeface="+mn-lt"/>
              <a:ea typeface="+mn-ea"/>
              <a:cs typeface="+mn-cs"/>
            </a:endParaRPr>
          </a:p>
          <a:p>
            <a:endParaRPr lang="uk-UA"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Проект </a:t>
            </a:r>
            <a:r>
              <a:rPr lang="ru-RU" sz="1200" b="0" i="0" kern="1200" dirty="0" err="1" smtClean="0">
                <a:solidFill>
                  <a:schemeClr val="tx1"/>
                </a:solidFill>
                <a:effectLst/>
                <a:latin typeface="+mn-lt"/>
                <a:ea typeface="+mn-ea"/>
                <a:cs typeface="+mn-cs"/>
              </a:rPr>
              <a:t>має</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підтримувати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Україну</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питаннях</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сталого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сільського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господарства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ефективної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переробної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промисловості</a:t>
            </a:r>
            <a:r>
              <a:rPr lang="ru-RU" sz="1200" b="0" i="0" kern="1200" dirty="0" smtClean="0">
                <a:solidFill>
                  <a:schemeClr val="tx1"/>
                </a:solidFill>
                <a:effectLst/>
                <a:latin typeface="+mn-lt"/>
                <a:ea typeface="+mn-ea"/>
                <a:cs typeface="+mn-cs"/>
              </a:rPr>
              <a:t> та </a:t>
            </a:r>
            <a:r>
              <a:rPr lang="ru-RU" sz="1200" b="0" i="0" kern="1200" dirty="0" err="1" smtClean="0">
                <a:solidFill>
                  <a:schemeClr val="tx1"/>
                </a:solidFill>
                <a:effectLst/>
                <a:latin typeface="+mn-lt"/>
                <a:ea typeface="+mn-ea"/>
                <a:cs typeface="+mn-cs"/>
              </a:rPr>
              <a:t>підвищення</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міжнародної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конкурентоспроможності</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відповідно</a:t>
            </a:r>
            <a:r>
              <a:rPr lang="ru-RU" sz="1200" b="0" i="0" kern="1200" dirty="0" smtClean="0">
                <a:solidFill>
                  <a:schemeClr val="tx1"/>
                </a:solidFill>
                <a:effectLst/>
                <a:latin typeface="+mn-lt"/>
                <a:ea typeface="+mn-ea"/>
                <a:cs typeface="+mn-cs"/>
              </a:rPr>
              <a:t> до </a:t>
            </a:r>
            <a:r>
              <a:rPr lang="ru-RU" sz="1200" b="0" i="0" kern="1200" dirty="0" err="1" smtClean="0">
                <a:solidFill>
                  <a:schemeClr val="tx1"/>
                </a:solidFill>
                <a:effectLst/>
                <a:latin typeface="+mn-lt"/>
                <a:ea typeface="+mn-ea"/>
                <a:cs typeface="+mn-cs"/>
              </a:rPr>
              <a:t>принципів</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ринкової</a:t>
            </a:r>
            <a:r>
              <a:rPr lang="ru-RU" sz="1200" b="0" i="0" kern="1200" dirty="0" smtClean="0">
                <a:solidFill>
                  <a:schemeClr val="tx1"/>
                </a:solidFill>
                <a:effectLst/>
                <a:latin typeface="+mn-lt"/>
                <a:ea typeface="+mn-ea"/>
                <a:cs typeface="+mn-cs"/>
              </a:rPr>
              <a:t> та </a:t>
            </a:r>
            <a:r>
              <a:rPr lang="ru-RU" sz="1200" b="0" i="0" kern="1200" dirty="0" err="1" smtClean="0">
                <a:solidFill>
                  <a:schemeClr val="tx1"/>
                </a:solidFill>
                <a:effectLst/>
                <a:latin typeface="+mn-lt"/>
                <a:ea typeface="+mn-ea"/>
                <a:cs typeface="+mn-cs"/>
              </a:rPr>
              <a:t>регуляторної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політик</a:t>
            </a:r>
            <a:r>
              <a:rPr lang="ru-RU" sz="1200" b="0" i="0" kern="1200" dirty="0" smtClean="0">
                <a:solidFill>
                  <a:schemeClr val="tx1"/>
                </a:solidFill>
                <a:effectLst/>
                <a:latin typeface="+mn-lt"/>
                <a:ea typeface="+mn-ea"/>
                <a:cs typeface="+mn-cs"/>
              </a:rPr>
              <a:t> та з </a:t>
            </a:r>
            <a:r>
              <a:rPr lang="ru-RU" sz="1200" b="0" i="0" kern="1200" dirty="0" err="1" smtClean="0">
                <a:solidFill>
                  <a:schemeClr val="tx1"/>
                </a:solidFill>
                <a:effectLst/>
                <a:latin typeface="+mn-lt"/>
                <a:ea typeface="+mn-ea"/>
                <a:cs typeface="+mn-cs"/>
              </a:rPr>
              <a:t>урахуванням</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потенціалу</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який</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виникає</a:t>
            </a:r>
            <a:r>
              <a:rPr lang="ru-RU" sz="1200" b="0" i="0" kern="1200" dirty="0" smtClean="0">
                <a:solidFill>
                  <a:schemeClr val="tx1"/>
                </a:solidFill>
                <a:effectLst/>
                <a:latin typeface="+mn-lt"/>
                <a:ea typeface="+mn-ea"/>
                <a:cs typeface="+mn-cs"/>
              </a:rPr>
              <a:t> в рамках Угоди про </a:t>
            </a:r>
            <a:r>
              <a:rPr lang="ru-RU" sz="1200" b="0" i="0" kern="1200" dirty="0" err="1" smtClean="0">
                <a:solidFill>
                  <a:schemeClr val="tx1"/>
                </a:solidFill>
                <a:effectLst/>
                <a:latin typeface="+mn-lt"/>
                <a:ea typeface="+mn-ea"/>
                <a:cs typeface="+mn-cs"/>
              </a:rPr>
              <a:t>Асоціацією</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між</a:t>
            </a:r>
            <a:r>
              <a:rPr lang="ru-RU" sz="1200" b="0" i="0" kern="1200" dirty="0" smtClean="0">
                <a:solidFill>
                  <a:schemeClr val="tx1"/>
                </a:solidFill>
                <a:effectLst/>
                <a:latin typeface="+mn-lt"/>
                <a:ea typeface="+mn-ea"/>
                <a:cs typeface="+mn-cs"/>
              </a:rPr>
              <a:t> ЄС та </a:t>
            </a:r>
            <a:r>
              <a:rPr lang="ru-RU" sz="1200" b="0" i="0" kern="1200" dirty="0" err="1" smtClean="0">
                <a:solidFill>
                  <a:schemeClr val="tx1"/>
                </a:solidFill>
                <a:effectLst/>
                <a:latin typeface="+mn-lt"/>
                <a:ea typeface="+mn-ea"/>
                <a:cs typeface="+mn-cs"/>
              </a:rPr>
              <a:t>Україною</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цією</a:t>
            </a:r>
            <a:r>
              <a:rPr lang="ru-RU" sz="1200" b="0" i="0" kern="1200" dirty="0" smtClean="0">
                <a:solidFill>
                  <a:schemeClr val="tx1"/>
                </a:solidFill>
                <a:effectLst/>
                <a:latin typeface="+mn-lt"/>
                <a:ea typeface="+mn-ea"/>
                <a:cs typeface="+mn-cs"/>
              </a:rPr>
              <a:t> метою Проект </a:t>
            </a:r>
            <a:r>
              <a:rPr lang="ru-RU" sz="1200" b="0" i="0" kern="1200" dirty="0" err="1" smtClean="0">
                <a:solidFill>
                  <a:schemeClr val="tx1"/>
                </a:solidFill>
                <a:effectLst/>
                <a:latin typeface="+mn-lt"/>
                <a:ea typeface="+mn-ea"/>
                <a:cs typeface="+mn-cs"/>
              </a:rPr>
              <a:t>має</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надавати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інформацію</a:t>
            </a:r>
            <a:r>
              <a:rPr lang="ru-RU" sz="1200" b="0" i="0" kern="1200" dirty="0" smtClean="0">
                <a:solidFill>
                  <a:schemeClr val="tx1"/>
                </a:solidFill>
                <a:effectLst/>
                <a:latin typeface="+mn-lt"/>
                <a:ea typeface="+mn-ea"/>
                <a:cs typeface="+mn-cs"/>
              </a:rPr>
              <a:t> про </a:t>
            </a:r>
            <a:r>
              <a:rPr lang="ru-RU" sz="1200" b="0" i="0" kern="1200" dirty="0" err="1" smtClean="0">
                <a:solidFill>
                  <a:schemeClr val="tx1"/>
                </a:solidFill>
                <a:effectLst/>
                <a:latin typeface="+mn-lt"/>
                <a:ea typeface="+mn-ea"/>
                <a:cs typeface="+mn-cs"/>
              </a:rPr>
              <a:t>німецький</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зокрема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східнонімецький</a:t>
            </a:r>
            <a:r>
              <a:rPr lang="ru-RU" sz="1200" b="0" i="0" kern="1200" dirty="0" smtClean="0">
                <a:solidFill>
                  <a:schemeClr val="tx1"/>
                </a:solidFill>
                <a:effectLst/>
                <a:latin typeface="+mn-lt"/>
                <a:ea typeface="+mn-ea"/>
                <a:cs typeface="+mn-cs"/>
              </a:rPr>
              <a:t>, а </a:t>
            </a:r>
            <a:r>
              <a:rPr lang="ru-RU" sz="1200" b="0" i="0" kern="1200" dirty="0" err="1" smtClean="0">
                <a:solidFill>
                  <a:schemeClr val="tx1"/>
                </a:solidFill>
                <a:effectLst/>
                <a:latin typeface="+mn-lt"/>
                <a:ea typeface="+mn-ea"/>
                <a:cs typeface="+mn-cs"/>
              </a:rPr>
              <a:t>також</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міжнародний</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європейський</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досвід</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розробки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рамкових</a:t>
            </a:r>
            <a:r>
              <a:rPr lang="ru-RU" sz="1200" b="0" i="0" kern="1200" dirty="0" smtClean="0">
                <a:solidFill>
                  <a:schemeClr val="tx1"/>
                </a:solidFill>
                <a:effectLst/>
                <a:latin typeface="+mn-lt"/>
                <a:ea typeface="+mn-ea"/>
                <a:cs typeface="+mn-cs"/>
              </a:rPr>
              <a:t> аграрно-</a:t>
            </a:r>
            <a:r>
              <a:rPr lang="ru-RU" sz="1200" b="0" i="0" kern="1200" dirty="0" err="1" smtClean="0">
                <a:solidFill>
                  <a:schemeClr val="tx1"/>
                </a:solidFill>
                <a:effectLst/>
                <a:latin typeface="+mn-lt"/>
                <a:ea typeface="+mn-ea"/>
                <a:cs typeface="+mn-cs"/>
              </a:rPr>
              <a:t>політичних</a:t>
            </a:r>
            <a:r>
              <a:rPr lang="ru-RU" sz="1200" b="0" i="0" kern="1200" dirty="0" smtClean="0">
                <a:solidFill>
                  <a:schemeClr val="tx1"/>
                </a:solidFill>
                <a:effectLst/>
                <a:latin typeface="+mn-lt"/>
                <a:ea typeface="+mn-ea"/>
                <a:cs typeface="+mn-cs"/>
              </a:rPr>
              <a:t> умов, а </a:t>
            </a:r>
            <a:r>
              <a:rPr lang="ru-RU" sz="1200" b="0" i="0" kern="1200" dirty="0" err="1" smtClean="0">
                <a:solidFill>
                  <a:schemeClr val="tx1"/>
                </a:solidFill>
                <a:effectLst/>
                <a:latin typeface="+mn-lt"/>
                <a:ea typeface="+mn-ea"/>
                <a:cs typeface="+mn-cs"/>
              </a:rPr>
              <a:t>також</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організації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відповідних</a:t>
            </a:r>
            <a:r>
              <a:rPr lang="ru-RU" sz="1200" b="0" i="0" kern="1200" dirty="0" smtClean="0">
                <a:solidFill>
                  <a:schemeClr val="tx1"/>
                </a:solidFill>
                <a:effectLst/>
                <a:latin typeface="+mn-lt"/>
                <a:ea typeface="+mn-ea"/>
                <a:cs typeface="+mn-cs"/>
              </a:rPr>
              <a:t> аграрно-</a:t>
            </a:r>
            <a:r>
              <a:rPr lang="ru-RU" sz="1200" b="0" i="0" kern="1200" dirty="0" err="1" smtClean="0">
                <a:solidFill>
                  <a:schemeClr val="tx1"/>
                </a:solidFill>
                <a:effectLst/>
                <a:latin typeface="+mn-lt"/>
                <a:ea typeface="+mn-ea"/>
                <a:cs typeface="+mn-cs"/>
              </a:rPr>
              <a:t>політичних</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установ</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Зокрема</a:t>
            </a:r>
            <a:r>
              <a:rPr lang="ru-RU" sz="1200" b="0" i="0" kern="1200" dirty="0" smtClean="0">
                <a:solidFill>
                  <a:schemeClr val="tx1"/>
                </a:solidFill>
                <a:effectLst/>
                <a:latin typeface="+mn-lt"/>
                <a:ea typeface="+mn-ea"/>
                <a:cs typeface="+mn-cs"/>
              </a:rPr>
              <a:t>, проект </a:t>
            </a:r>
            <a:r>
              <a:rPr lang="ru-RU" sz="1200" b="0" i="0" kern="1200" dirty="0" err="1" smtClean="0">
                <a:solidFill>
                  <a:schemeClr val="tx1"/>
                </a:solidFill>
                <a:effectLst/>
                <a:latin typeface="+mn-lt"/>
                <a:ea typeface="+mn-ea"/>
                <a:cs typeface="+mn-cs"/>
              </a:rPr>
              <a:t>також</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підтримує</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методичне</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підвищення</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кваліфікації</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осіб</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відповідальних</a:t>
            </a:r>
            <a:r>
              <a:rPr lang="ru-RU" sz="1200" b="0" i="0" kern="1200" dirty="0" smtClean="0">
                <a:solidFill>
                  <a:schemeClr val="tx1"/>
                </a:solidFill>
                <a:effectLst/>
                <a:latin typeface="+mn-lt"/>
                <a:ea typeface="+mn-ea"/>
                <a:cs typeface="+mn-cs"/>
              </a:rPr>
              <a:t> за </a:t>
            </a:r>
            <a:r>
              <a:rPr lang="ru-RU" sz="1200" b="0" i="0" kern="1200" dirty="0" err="1" smtClean="0">
                <a:solidFill>
                  <a:schemeClr val="tx1"/>
                </a:solidFill>
                <a:effectLst/>
                <a:latin typeface="+mn-lt"/>
                <a:ea typeface="+mn-ea"/>
                <a:cs typeface="+mn-cs"/>
              </a:rPr>
              <a:t>прийняття</a:t>
            </a:r>
            <a:r>
              <a:rPr lang="ru-RU" sz="1200" b="0" i="0" kern="1200" dirty="0" smtClean="0">
                <a:solidFill>
                  <a:schemeClr val="tx1"/>
                </a:solidFill>
                <a:effectLst/>
                <a:latin typeface="+mn-lt"/>
                <a:ea typeface="+mn-ea"/>
                <a:cs typeface="+mn-cs"/>
              </a:rPr>
              <a:t> аграрно-</a:t>
            </a:r>
            <a:r>
              <a:rPr lang="ru-RU" sz="1200" b="0" i="0" kern="1200" dirty="0" err="1" smtClean="0">
                <a:solidFill>
                  <a:schemeClr val="tx1"/>
                </a:solidFill>
                <a:effectLst/>
                <a:latin typeface="+mn-lt"/>
                <a:ea typeface="+mn-ea"/>
                <a:cs typeface="+mn-cs"/>
              </a:rPr>
              <a:t>політичних</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рішень</a:t>
            </a:r>
            <a:r>
              <a:rPr lang="ru-RU" sz="1200" b="0" i="0" kern="1200" dirty="0" smtClean="0">
                <a:solidFill>
                  <a:schemeClr val="tx1"/>
                </a:solidFill>
                <a:effectLst/>
                <a:latin typeface="+mn-lt"/>
                <a:ea typeface="+mn-ea"/>
                <a:cs typeface="+mn-cs"/>
              </a:rPr>
              <a:t> та </a:t>
            </a:r>
            <a:r>
              <a:rPr lang="ru-RU" sz="1200" b="0" i="0" kern="1200" dirty="0" err="1" smtClean="0">
                <a:solidFill>
                  <a:schemeClr val="tx1"/>
                </a:solidFill>
                <a:effectLst/>
                <a:latin typeface="+mn-lt"/>
                <a:ea typeface="+mn-ea"/>
                <a:cs typeface="+mn-cs"/>
              </a:rPr>
              <a:t>розвиток</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німецько-українського</a:t>
            </a:r>
            <a:r>
              <a:rPr lang="ru-RU" sz="1200" b="0" i="0" kern="1200" dirty="0" smtClean="0">
                <a:solidFill>
                  <a:schemeClr val="tx1"/>
                </a:solidFill>
                <a:effectLst/>
                <a:latin typeface="+mn-lt"/>
                <a:ea typeface="+mn-ea"/>
                <a:cs typeface="+mn-cs"/>
              </a:rPr>
              <a:t> партнерства.</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Проект </a:t>
            </a:r>
            <a:r>
              <a:rPr lang="ru-RU" sz="1200" b="0" i="0" kern="1200" dirty="0" err="1" smtClean="0">
                <a:solidFill>
                  <a:schemeClr val="tx1"/>
                </a:solidFill>
                <a:effectLst/>
                <a:latin typeface="+mn-lt"/>
                <a:ea typeface="+mn-ea"/>
                <a:cs typeface="+mn-cs"/>
              </a:rPr>
              <a:t>реалізується</a:t>
            </a:r>
            <a:r>
              <a:rPr lang="ru-RU" sz="1200" b="0" i="0" kern="1200" dirty="0" smtClean="0">
                <a:solidFill>
                  <a:schemeClr val="tx1"/>
                </a:solidFill>
                <a:effectLst/>
                <a:latin typeface="+mn-lt"/>
                <a:ea typeface="+mn-ea"/>
                <a:cs typeface="+mn-cs"/>
              </a:rPr>
              <a:t> через </a:t>
            </a:r>
            <a:r>
              <a:rPr lang="ru-RU" sz="1200" b="0" i="0" kern="1200" dirty="0" err="1" smtClean="0">
                <a:solidFill>
                  <a:schemeClr val="tx1"/>
                </a:solidFill>
                <a:effectLst/>
                <a:latin typeface="+mn-lt"/>
                <a:ea typeface="+mn-ea"/>
                <a:cs typeface="+mn-cs"/>
              </a:rPr>
              <a:t>виконавця</a:t>
            </a:r>
            <a:r>
              <a:rPr lang="ru-RU" sz="1200" b="0" i="0" kern="1200" dirty="0" smtClean="0">
                <a:solidFill>
                  <a:schemeClr val="tx1"/>
                </a:solidFill>
                <a:effectLst/>
                <a:latin typeface="+mn-lt"/>
                <a:ea typeface="+mn-ea"/>
                <a:cs typeface="+mn-cs"/>
              </a:rPr>
              <a:t> ТОВ ГФА Консалтинг </a:t>
            </a:r>
            <a:r>
              <a:rPr lang="ru-RU" sz="1200" b="0" i="0" kern="1200" dirty="0" err="1" smtClean="0">
                <a:solidFill>
                  <a:schemeClr val="tx1"/>
                </a:solidFill>
                <a:effectLst/>
                <a:latin typeface="+mn-lt"/>
                <a:ea typeface="+mn-ea"/>
                <a:cs typeface="+mn-cs"/>
              </a:rPr>
              <a:t>Груп</a:t>
            </a:r>
            <a:r>
              <a:rPr lang="ru-RU" sz="1200" b="0" i="0" kern="1200" dirty="0" smtClean="0">
                <a:solidFill>
                  <a:schemeClr val="tx1"/>
                </a:solidFill>
                <a:effectLst/>
                <a:latin typeface="+mn-lt"/>
                <a:ea typeface="+mn-ea"/>
                <a:cs typeface="+mn-cs"/>
              </a:rPr>
              <a:t>, а </a:t>
            </a:r>
            <a:r>
              <a:rPr lang="ru-RU" sz="1200" b="0" i="0" kern="1200" dirty="0" err="1" smtClean="0">
                <a:solidFill>
                  <a:schemeClr val="tx1"/>
                </a:solidFill>
                <a:effectLst/>
                <a:latin typeface="+mn-lt"/>
                <a:ea typeface="+mn-ea"/>
                <a:cs typeface="+mn-cs"/>
              </a:rPr>
              <a:t>також</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робоче</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співтовариство</a:t>
            </a:r>
            <a:r>
              <a:rPr lang="ru-RU" sz="1200" b="0" i="0" kern="1200" dirty="0" smtClean="0">
                <a:solidFill>
                  <a:schemeClr val="tx1"/>
                </a:solidFill>
                <a:effectLst/>
                <a:latin typeface="+mn-lt"/>
                <a:ea typeface="+mn-ea"/>
                <a:cs typeface="+mn-cs"/>
              </a:rPr>
              <a:t>, яке </a:t>
            </a:r>
            <a:r>
              <a:rPr lang="ru-RU" sz="1200" b="0" i="0" kern="1200" dirty="0" err="1" smtClean="0">
                <a:solidFill>
                  <a:schemeClr val="tx1"/>
                </a:solidFill>
                <a:effectLst/>
                <a:latin typeface="+mn-lt"/>
                <a:ea typeface="+mn-ea"/>
                <a:cs typeface="+mn-cs"/>
              </a:rPr>
              <a:t>складається</a:t>
            </a:r>
            <a:r>
              <a:rPr lang="ru-RU" sz="1200" b="0" i="0" kern="1200" dirty="0" smtClean="0">
                <a:solidFill>
                  <a:schemeClr val="tx1"/>
                </a:solidFill>
                <a:effectLst/>
                <a:latin typeface="+mn-lt"/>
                <a:ea typeface="+mn-ea"/>
                <a:cs typeface="+mn-cs"/>
              </a:rPr>
              <a:t> з ТОВ ІАК </a:t>
            </a:r>
            <a:r>
              <a:rPr lang="ru-RU" sz="1200" b="0" i="0" kern="1200" dirty="0" err="1" smtClean="0">
                <a:solidFill>
                  <a:schemeClr val="tx1"/>
                </a:solidFill>
                <a:effectLst/>
                <a:latin typeface="+mn-lt"/>
                <a:ea typeface="+mn-ea"/>
                <a:cs typeface="+mn-cs"/>
              </a:rPr>
              <a:t>Аграр</a:t>
            </a:r>
            <a:r>
              <a:rPr lang="ru-RU" sz="1200" b="0" i="0" kern="1200" dirty="0" smtClean="0">
                <a:solidFill>
                  <a:schemeClr val="tx1"/>
                </a:solidFill>
                <a:effectLst/>
                <a:latin typeface="+mn-lt"/>
                <a:ea typeface="+mn-ea"/>
                <a:cs typeface="+mn-cs"/>
              </a:rPr>
              <a:t> консалтинг, </a:t>
            </a:r>
            <a:r>
              <a:rPr lang="ru-RU" sz="1200" b="0" i="0" kern="1200" dirty="0" err="1" smtClean="0">
                <a:solidFill>
                  <a:schemeClr val="tx1"/>
                </a:solidFill>
                <a:effectLst/>
                <a:latin typeface="+mn-lt"/>
                <a:ea typeface="+mn-ea"/>
                <a:cs typeface="+mn-cs"/>
              </a:rPr>
              <a:t>Лейбніц-Інституту</a:t>
            </a:r>
            <a:r>
              <a:rPr lang="ru-RU" sz="1200" b="0" i="0" kern="1200" dirty="0" smtClean="0">
                <a:solidFill>
                  <a:schemeClr val="tx1"/>
                </a:solidFill>
                <a:effectLst/>
                <a:latin typeface="+mn-lt"/>
                <a:ea typeface="+mn-ea"/>
                <a:cs typeface="+mn-cs"/>
              </a:rPr>
              <a:t> аграрного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країнах</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перехідною</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економікою</a:t>
            </a:r>
            <a:r>
              <a:rPr lang="ru-RU" sz="1200" b="0" i="0" kern="1200" dirty="0" smtClean="0">
                <a:solidFill>
                  <a:schemeClr val="tx1"/>
                </a:solidFill>
                <a:effectLst/>
                <a:latin typeface="+mn-lt"/>
                <a:ea typeface="+mn-ea"/>
                <a:cs typeface="+mn-cs"/>
              </a:rPr>
              <a:t> та ТОВ АФЦ </a:t>
            </a:r>
            <a:r>
              <a:rPr lang="ru-RU" sz="1200" b="0" i="0" kern="1200" dirty="0" err="1" smtClean="0">
                <a:solidFill>
                  <a:schemeClr val="tx1"/>
                </a:solidFill>
                <a:effectLst/>
                <a:latin typeface="+mn-lt"/>
                <a:ea typeface="+mn-ea"/>
                <a:cs typeface="+mn-cs"/>
              </a:rPr>
              <a:t>Консалтантс</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Інтернешнл</a:t>
            </a:r>
            <a:r>
              <a:rPr lang="ru-RU" sz="1200" b="0" i="0" kern="1200" dirty="0" smtClean="0">
                <a:solidFill>
                  <a:schemeClr val="tx1"/>
                </a:solidFill>
                <a:effectLst/>
                <a:latin typeface="+mn-lt"/>
                <a:ea typeface="+mn-ea"/>
                <a:cs typeface="+mn-cs"/>
              </a:rPr>
              <a:t>.</a:t>
            </a:r>
            <a:endParaRPr lang="de-DE" dirty="0" smtClean="0"/>
          </a:p>
          <a:p>
            <a:endParaRPr lang="en-US" dirty="0"/>
          </a:p>
        </p:txBody>
      </p:sp>
      <p:sp>
        <p:nvSpPr>
          <p:cNvPr id="4" name="Номер слайда 3"/>
          <p:cNvSpPr>
            <a:spLocks noGrp="1"/>
          </p:cNvSpPr>
          <p:nvPr>
            <p:ph type="sldNum" sz="quarter" idx="10"/>
          </p:nvPr>
        </p:nvSpPr>
        <p:spPr/>
        <p:txBody>
          <a:bodyPr/>
          <a:lstStyle/>
          <a:p>
            <a:fld id="{C648E806-614F-4924-9E67-EA29F322C743}" type="slidenum">
              <a:rPr lang="en-US" smtClean="0"/>
              <a:t>2</a:t>
            </a:fld>
            <a:endParaRPr lang="en-US"/>
          </a:p>
        </p:txBody>
      </p:sp>
    </p:spTree>
    <p:extLst>
      <p:ext uri="{BB962C8B-B14F-4D97-AF65-F5344CB8AC3E}">
        <p14:creationId xmlns:p14="http://schemas.microsoft.com/office/powerpoint/2010/main" val="3511171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hlinkClick r:id="rId3"/>
              </a:rPr>
              <a:t>https://www.apd-ukraine.de/images/APD_APR_05-2016_impact_on_wheat_ukr_fin.pdf</a:t>
            </a:r>
            <a:endParaRPr lang="uk-UA" dirty="0" smtClean="0"/>
          </a:p>
          <a:p>
            <a:r>
              <a:rPr lang="en-US" dirty="0" smtClean="0">
                <a:hlinkClick r:id="rId4"/>
              </a:rPr>
              <a:t>https://www.apd-ukraine.de/images/APD_APR_05-2016_impact_on_wheat_eng_fin.pdf</a:t>
            </a:r>
            <a:endParaRPr lang="uk-UA" dirty="0" smtClean="0">
              <a:hlinkClick r:id=""/>
            </a:endParaRPr>
          </a:p>
          <a:p>
            <a:endParaRPr lang="uk-UA" dirty="0" smtClean="0">
              <a:hlinkClick r:id=""/>
            </a:endParaRPr>
          </a:p>
          <a:p>
            <a:r>
              <a:rPr lang="ru-RU" sz="1200" b="0" i="0" kern="1200" dirty="0" err="1" smtClean="0">
                <a:solidFill>
                  <a:schemeClr val="tx1"/>
                </a:solidFill>
                <a:effectLst/>
                <a:latin typeface="+mn-lt"/>
                <a:ea typeface="+mn-ea"/>
                <a:cs typeface="+mn-cs"/>
              </a:rPr>
              <a:t>Лейбніц-Інституту</a:t>
            </a:r>
            <a:r>
              <a:rPr lang="ru-RU" sz="1200" b="0" i="0" kern="1200" dirty="0" smtClean="0">
                <a:solidFill>
                  <a:schemeClr val="tx1"/>
                </a:solidFill>
                <a:effectLst/>
                <a:latin typeface="+mn-lt"/>
                <a:ea typeface="+mn-ea"/>
                <a:cs typeface="+mn-cs"/>
              </a:rPr>
              <a:t> аграрного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країнах</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перехідною</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економікою</a:t>
            </a:r>
            <a:r>
              <a:rPr lang="ru-RU" sz="1200" b="0" i="0" kern="1200" dirty="0" smtClean="0">
                <a:solidFill>
                  <a:schemeClr val="tx1"/>
                </a:solidFill>
                <a:effectLst/>
                <a:latin typeface="+mn-lt"/>
                <a:ea typeface="+mn-ea"/>
                <a:cs typeface="+mn-cs"/>
              </a:rPr>
              <a:t> </a:t>
            </a:r>
          </a:p>
          <a:p>
            <a:endParaRPr lang="ru-RU" sz="1200" b="0" i="0" u="none" strike="noStrike" kern="1200" baseline="0" dirty="0" smtClean="0">
              <a:solidFill>
                <a:schemeClr val="tx1"/>
              </a:solidFill>
              <a:effectLst/>
              <a:latin typeface="+mn-lt"/>
              <a:ea typeface="+mn-ea"/>
              <a:cs typeface="+mn-cs"/>
            </a:endParaRPr>
          </a:p>
          <a:p>
            <a:r>
              <a:rPr lang="ru-RU" sz="1200" b="0" i="0" u="none" strike="noStrike" kern="1200" baseline="0" dirty="0" smtClean="0">
                <a:solidFill>
                  <a:schemeClr val="tx1"/>
                </a:solidFill>
                <a:latin typeface="+mn-lt"/>
                <a:ea typeface="+mn-ea"/>
                <a:cs typeface="+mn-cs"/>
              </a:rPr>
              <a:t>Ми </a:t>
            </a:r>
            <a:r>
              <a:rPr lang="ru-RU" sz="1200" b="0" i="0" u="none" strike="noStrike" kern="1200" baseline="0" dirty="0" err="1" smtClean="0">
                <a:solidFill>
                  <a:schemeClr val="tx1"/>
                </a:solidFill>
                <a:latin typeface="+mn-lt"/>
                <a:ea typeface="+mn-ea"/>
                <a:cs typeface="+mn-cs"/>
              </a:rPr>
              <a:t>використали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підхід</a:t>
            </a:r>
            <a:r>
              <a:rPr lang="ru-RU" sz="1200" b="0" i="0" u="none" strike="noStrike" kern="1200" baseline="0" dirty="0" smtClean="0">
                <a:solidFill>
                  <a:schemeClr val="tx1"/>
                </a:solidFill>
                <a:latin typeface="+mn-lt"/>
                <a:ea typeface="+mn-ea"/>
                <a:cs typeface="+mn-cs"/>
              </a:rPr>
              <a:t> до </a:t>
            </a:r>
            <a:r>
              <a:rPr lang="ru-RU" sz="1200" b="0" i="0" u="none" strike="noStrike" kern="1200" baseline="0" dirty="0" err="1" smtClean="0">
                <a:solidFill>
                  <a:schemeClr val="tx1"/>
                </a:solidFill>
                <a:latin typeface="+mn-lt"/>
                <a:ea typeface="+mn-ea"/>
                <a:cs typeface="+mn-cs"/>
              </a:rPr>
              <a:t>аналізу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зв’язків</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наданими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з </a:t>
            </a:r>
            <a:r>
              <a:rPr lang="ru-RU" sz="1200" b="0" i="0" u="none" strike="noStrike" kern="1200" baseline="0" dirty="0" err="1" smtClean="0">
                <a:solidFill>
                  <a:schemeClr val="tx1"/>
                </a:solidFill>
                <a:latin typeface="+mn-lt"/>
                <a:ea typeface="+mn-ea"/>
                <a:cs typeface="+mn-cs"/>
              </a:rPr>
              <a:t>усієї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України</a:t>
            </a:r>
            <a:r>
              <a:rPr lang="ru-RU" sz="1200" b="0" i="0" u="none" strike="noStrike" kern="1200" baseline="0" dirty="0" smtClean="0">
                <a:solidFill>
                  <a:schemeClr val="tx1"/>
                </a:solidFill>
                <a:latin typeface="+mn-lt"/>
                <a:ea typeface="+mn-ea"/>
                <a:cs typeface="+mn-cs"/>
              </a:rPr>
              <a:t> з 13 000 </a:t>
            </a:r>
            <a:r>
              <a:rPr lang="ru-RU" sz="1200" b="0" i="0" u="none" strike="noStrike" kern="1200" baseline="0" dirty="0" err="1" smtClean="0">
                <a:solidFill>
                  <a:schemeClr val="tx1"/>
                </a:solidFill>
                <a:latin typeface="+mn-lt"/>
                <a:ea typeface="+mn-ea"/>
                <a:cs typeface="+mn-cs"/>
              </a:rPr>
              <a:t>комерційних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підприємств</a:t>
            </a:r>
            <a:r>
              <a:rPr lang="ru-RU" sz="1200" b="0" i="0" u="none" strike="noStrike" kern="1200" baseline="0" dirty="0" smtClean="0">
                <a:solidFill>
                  <a:schemeClr val="tx1"/>
                </a:solidFill>
                <a:latin typeface="+mn-lt"/>
                <a:ea typeface="+mn-ea"/>
                <a:cs typeface="+mn-cs"/>
              </a:rPr>
              <a:t> та </a:t>
            </a:r>
            <a:r>
              <a:rPr lang="ru-RU" sz="1200" b="0" i="0" u="none" strike="noStrike" kern="1200" baseline="0" dirty="0" err="1" smtClean="0">
                <a:solidFill>
                  <a:schemeClr val="tx1"/>
                </a:solidFill>
                <a:latin typeface="+mn-lt"/>
                <a:ea typeface="+mn-ea"/>
                <a:cs typeface="+mn-cs"/>
              </a:rPr>
              <a:t>періодами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метеорологічних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взаємозв’язки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історією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та погодою </a:t>
            </a:r>
            <a:r>
              <a:rPr lang="ru-RU" sz="1200" b="0" i="0" u="none" strike="noStrike" kern="1200" baseline="0" dirty="0" err="1" smtClean="0">
                <a:solidFill>
                  <a:schemeClr val="tx1"/>
                </a:solidFill>
                <a:latin typeface="+mn-lt"/>
                <a:ea typeface="+mn-ea"/>
                <a:cs typeface="+mn-cs"/>
              </a:rPr>
              <a:t>були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використані</a:t>
            </a:r>
            <a:r>
              <a:rPr lang="ru-RU" sz="1200" b="0" i="0" u="none" strike="noStrike" kern="1200" baseline="0" dirty="0" smtClean="0">
                <a:solidFill>
                  <a:schemeClr val="tx1"/>
                </a:solidFill>
                <a:latin typeface="+mn-lt"/>
                <a:ea typeface="+mn-ea"/>
                <a:cs typeface="+mn-cs"/>
              </a:rPr>
              <a:t> для прогнозу-</a:t>
            </a:r>
            <a:r>
              <a:rPr lang="ru-RU" sz="1200" b="0" i="0" u="none" strike="noStrike" kern="1200" baseline="0" dirty="0" err="1" smtClean="0">
                <a:solidFill>
                  <a:schemeClr val="tx1"/>
                </a:solidFill>
                <a:latin typeface="+mn-lt"/>
                <a:ea typeface="+mn-ea"/>
                <a:cs typeface="+mn-cs"/>
              </a:rPr>
              <a:t>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двох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сценаріях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майбутніх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незна-чної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результати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показують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обмежений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майбутню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Однак</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який</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даний</a:t>
            </a:r>
            <a:r>
              <a:rPr lang="ru-RU" sz="1200" b="0" i="0" u="none" strike="noStrike" kern="1200" baseline="0" dirty="0" smtClean="0">
                <a:solidFill>
                  <a:schemeClr val="tx1"/>
                </a:solidFill>
                <a:latin typeface="+mn-lt"/>
                <a:ea typeface="+mn-ea"/>
                <a:cs typeface="+mn-cs"/>
              </a:rPr>
              <a:t> час, є </a:t>
            </a:r>
            <a:r>
              <a:rPr lang="ru-RU" sz="1200" b="0" i="0" u="none" strike="noStrike" kern="1200" baseline="0" dirty="0" err="1" smtClean="0">
                <a:solidFill>
                  <a:schemeClr val="tx1"/>
                </a:solidFill>
                <a:latin typeface="+mn-lt"/>
                <a:ea typeface="+mn-ea"/>
                <a:cs typeface="+mn-cs"/>
              </a:rPr>
              <a:t>більш</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ймовірним</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результаті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традиційних</a:t>
            </a:r>
            <a:r>
              <a:rPr lang="ru-RU" sz="1200" b="0" i="0" u="none" strike="noStrike" kern="1200" baseline="0" dirty="0" smtClean="0">
                <a:solidFill>
                  <a:schemeClr val="tx1"/>
                </a:solidFill>
                <a:latin typeface="+mn-lt"/>
                <a:ea typeface="+mn-ea"/>
                <a:cs typeface="+mn-cs"/>
              </a:rPr>
              <a:t> моделей </a:t>
            </a:r>
            <a:r>
              <a:rPr lang="ru-RU" sz="1200" b="0" i="0" u="none" strike="noStrike" kern="1200" baseline="0" dirty="0" err="1" smtClean="0">
                <a:solidFill>
                  <a:schemeClr val="tx1"/>
                </a:solidFill>
                <a:latin typeface="+mn-lt"/>
                <a:ea typeface="+mn-ea"/>
                <a:cs typeface="+mn-cs"/>
              </a:rPr>
              <a:t>вирощування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може</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знизитись</a:t>
            </a:r>
            <a:r>
              <a:rPr lang="ru-RU" sz="1200" b="0" i="0" u="none" strike="noStrike" kern="1200" baseline="0" dirty="0" smtClean="0">
                <a:solidFill>
                  <a:schemeClr val="tx1"/>
                </a:solidFill>
                <a:latin typeface="+mn-lt"/>
                <a:ea typeface="+mn-ea"/>
                <a:cs typeface="+mn-cs"/>
              </a:rPr>
              <a:t>, особливо, в </a:t>
            </a:r>
            <a:r>
              <a:rPr lang="ru-RU" sz="1200" b="0" i="0" u="none" strike="noStrike" kern="1200" baseline="0" dirty="0" err="1" smtClean="0">
                <a:solidFill>
                  <a:schemeClr val="tx1"/>
                </a:solidFill>
                <a:latin typeface="+mn-lt"/>
                <a:ea typeface="+mn-ea"/>
                <a:cs typeface="+mn-cs"/>
              </a:rPr>
              <a:t>південній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зоні</a:t>
            </a:r>
            <a:r>
              <a:rPr lang="ru-RU" sz="1200" b="0" i="0" u="none" strike="noStrike" kern="1200" baseline="0" dirty="0" smtClean="0">
                <a:solidFill>
                  <a:schemeClr val="tx1"/>
                </a:solidFill>
                <a:latin typeface="+mn-lt"/>
                <a:ea typeface="+mn-ea"/>
                <a:cs typeface="+mn-cs"/>
              </a:rPr>
              <a:t> степу. </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Figure 11 shows that particularly the steppe region may suffer from substantial reduction in output by 2070, with 0.48 Mt less in RCP 4.5 (a reduction of 11%) and 0.81 Mt less in RCP 8.5 (-18%). In the Forest Steppe, wheat output will reduce much less by 0.1 Mt (-2.2%) in RCP 4.5 and 0.26 Mt (-6%) in RCP 8.5 while the Mixed Forest zone will see higher output, albeit at low levels because of the low acreage dedicated to wheat production and the lower yields. Overall, wheat production across all of Ukraine may decrease by 0.72 Mt in RCP 4.5 (- 6.5 %) and by 1.26 Mt (- 11.4 %) in RCP 8.5.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We used the statistical database of the Ukrainian Agribusiness Club (hereafter, UCAB database). The data cover more than 15,000 farms that reported farm-level data on agricultural </a:t>
            </a:r>
            <a:r>
              <a:rPr lang="en-US" sz="1200" b="0" i="0" u="none" strike="noStrike" kern="1200" baseline="0" dirty="0" err="1" smtClean="0">
                <a:solidFill>
                  <a:schemeClr val="tx1"/>
                </a:solidFill>
                <a:latin typeface="+mn-lt"/>
                <a:ea typeface="+mn-ea"/>
                <a:cs typeface="+mn-cs"/>
              </a:rPr>
              <a:t>produc-tion</a:t>
            </a:r>
            <a:r>
              <a:rPr lang="en-US" sz="1200" b="0" i="0" u="none" strike="noStrike" kern="1200" baseline="0" dirty="0" smtClean="0">
                <a:solidFill>
                  <a:schemeClr val="tx1"/>
                </a:solidFill>
                <a:latin typeface="+mn-lt"/>
                <a:ea typeface="+mn-ea"/>
                <a:cs typeface="+mn-cs"/>
              </a:rPr>
              <a:t>, sales, and input use between 2005 and 2012. All agricultural enterprises in Ukraine are included in the database as well as a substantial share of the family farms.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European Climate Assessment &amp; Dataset (ECA&amp;D) provides the ENSEMBLES Observations gridded dataset (E-OBS) with daily meteorological observations throughout Europe with a spa-</a:t>
            </a:r>
            <a:r>
              <a:rPr lang="en-US" sz="1200" b="0" i="0" u="none" strike="noStrike" kern="1200" baseline="0" dirty="0" err="1" smtClean="0">
                <a:solidFill>
                  <a:schemeClr val="tx1"/>
                </a:solidFill>
                <a:latin typeface="+mn-lt"/>
                <a:ea typeface="+mn-ea"/>
                <a:cs typeface="+mn-cs"/>
              </a:rPr>
              <a:t>tial</a:t>
            </a:r>
            <a:r>
              <a:rPr lang="en-US" sz="1200" b="0" i="0" u="none" strike="noStrike" kern="1200" baseline="0" dirty="0" smtClean="0">
                <a:solidFill>
                  <a:schemeClr val="tx1"/>
                </a:solidFill>
                <a:latin typeface="+mn-lt"/>
                <a:ea typeface="+mn-ea"/>
                <a:cs typeface="+mn-cs"/>
              </a:rPr>
              <a:t> resolution of 25 km (</a:t>
            </a:r>
            <a:r>
              <a:rPr lang="en-US" sz="1200" b="0" i="0" u="none" strike="noStrike" kern="1200" baseline="0" dirty="0" err="1" smtClean="0">
                <a:solidFill>
                  <a:schemeClr val="tx1"/>
                </a:solidFill>
                <a:latin typeface="+mn-lt"/>
                <a:ea typeface="+mn-ea"/>
                <a:cs typeface="+mn-cs"/>
              </a:rPr>
              <a:t>Haylock</a:t>
            </a:r>
            <a:r>
              <a:rPr lang="en-US" sz="1200" b="0" i="0" u="none" strike="noStrike" kern="1200" baseline="0" dirty="0" smtClean="0">
                <a:solidFill>
                  <a:schemeClr val="tx1"/>
                </a:solidFill>
                <a:latin typeface="+mn-lt"/>
                <a:ea typeface="+mn-ea"/>
                <a:cs typeface="+mn-cs"/>
              </a:rPr>
              <a:t> et al. 2008).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Agriculture is a crucial sector for the Ukrainian economy and contributed on average 10 % to gross domestic product between 2005 and 2012 (World Bank 2016). Within agriculture, cereal production contributes about one third to total production value and is the most important land use in terms of area used. Overall, cereal production amounted to 42 million tons on average between 2005 and 2012 (World Bank 2016). Winter wheat is the dominant grain, occupying about 50% of all area cultivated with cereals (FAO 2016) and Ukraine was the 7th largest ex-porter of wheat in 2012 (FAO 2016). However, the high weather variability contributes to the high yield variability observed in Ukraine (Ray et al. 2015), and climate change will likely in-crease the production risk (</a:t>
            </a:r>
            <a:r>
              <a:rPr lang="en-US" sz="1200" b="0" i="0" u="none" strike="noStrike" kern="1200" baseline="0" dirty="0" err="1" smtClean="0">
                <a:solidFill>
                  <a:schemeClr val="tx1"/>
                </a:solidFill>
                <a:latin typeface="+mn-lt"/>
                <a:ea typeface="+mn-ea"/>
                <a:cs typeface="+mn-cs"/>
              </a:rPr>
              <a:t>Nikolayeva</a:t>
            </a:r>
            <a:r>
              <a:rPr lang="en-US" sz="1200" b="0" i="0" u="none" strike="noStrike" kern="1200" baseline="0" dirty="0" smtClean="0">
                <a:solidFill>
                  <a:schemeClr val="tx1"/>
                </a:solidFill>
                <a:latin typeface="+mn-lt"/>
                <a:ea typeface="+mn-ea"/>
                <a:cs typeface="+mn-cs"/>
              </a:rPr>
              <a:t> et al. 2012, Ministry of Environment and Natural Resources of Ukraine et al. 2013). </a:t>
            </a:r>
            <a:endParaRPr lang="uk-UA" sz="1200" b="0" i="0" u="none" strike="noStrike" kern="1200" baseline="0" dirty="0" smtClean="0">
              <a:solidFill>
                <a:schemeClr val="tx1"/>
              </a:solidFill>
              <a:latin typeface="+mn-lt"/>
              <a:ea typeface="+mn-ea"/>
              <a:cs typeface="+mn-cs"/>
            </a:endParaRPr>
          </a:p>
          <a:p>
            <a:endParaRPr lang="uk-UA" dirty="0" smtClean="0">
              <a:hlinkClick r:id="rId4"/>
            </a:endParaRPr>
          </a:p>
          <a:p>
            <a:r>
              <a:rPr lang="en-US" dirty="0" smtClean="0"/>
              <a:t>Climate change endangers future crop production through alterations in temperatures, changing precipitation patterns, and more frequent extreme weather events. It is therefore urgent to understand the potential effects that changing weather parameters may have on crop yields in order to adapt to climate change.</a:t>
            </a:r>
          </a:p>
          <a:p>
            <a:r>
              <a:rPr lang="en-US" dirty="0" smtClean="0"/>
              <a:t>Ukraine is particularly interesting in that respect because the country is an important player on the global grain market thanks to its large tracts of suitable agricultural lands. Historic climate data already point to increasing temperatures in Ukraine and climate forecasts suggest further warming, particularly in Southern Ukraine. We used a statistical approach to analyze associations between reported yields of winter wheat from countrywide data of 13,000 commercial farms and time series of historic weather data. The statistical relationships between historic yields and weather were used to predict the yield responses of winter wheat for two scenarios of future climate change. Under the modest climate change scenario, the results suggest limited effects on future wheat yields. However, the higher emissions scenario, which, at present, is close to the business-as-usual pathway, may substantially decrease wheat yields, particularly in the southern Steppe zone. Conversely, rising temperatures and increasing precipitation may slightly extend the growing period and result in modest yield increases in less fertile areas in northern Ukraine. To secure future crop production in view of climate change, more investments into regionally targeted adaptation strategies are warranted, such as into improvement of agronomic management strategies and developing </a:t>
            </a:r>
            <a:r>
              <a:rPr lang="en-US" dirty="0" err="1" smtClean="0"/>
              <a:t>droughtresistant</a:t>
            </a:r>
            <a:r>
              <a:rPr lang="en-US" dirty="0" smtClean="0"/>
              <a:t> plant material. </a:t>
            </a:r>
          </a:p>
          <a:p>
            <a:endParaRPr lang="en-US" dirty="0" smtClean="0"/>
          </a:p>
          <a:p>
            <a:endParaRPr lang="en-US" dirty="0" smtClean="0"/>
          </a:p>
          <a:p>
            <a:endParaRPr lang="uk-UA" dirty="0" smtClean="0"/>
          </a:p>
          <a:p>
            <a:r>
              <a:rPr lang="en-US" dirty="0" smtClean="0"/>
              <a:t>Research</a:t>
            </a:r>
            <a:r>
              <a:rPr lang="en-US" baseline="0" dirty="0" smtClean="0"/>
              <a:t> study by APD partner- IAMO  (2016)</a:t>
            </a:r>
            <a:endParaRPr lang="uk-UA" dirty="0" smtClean="0"/>
          </a:p>
          <a:p>
            <a:endParaRPr lang="en-US" dirty="0"/>
          </a:p>
        </p:txBody>
      </p:sp>
      <p:sp>
        <p:nvSpPr>
          <p:cNvPr id="4" name="Номер слайда 3"/>
          <p:cNvSpPr>
            <a:spLocks noGrp="1"/>
          </p:cNvSpPr>
          <p:nvPr>
            <p:ph type="sldNum" sz="quarter" idx="10"/>
          </p:nvPr>
        </p:nvSpPr>
        <p:spPr/>
        <p:txBody>
          <a:bodyPr/>
          <a:lstStyle/>
          <a:p>
            <a:fld id="{C648E806-614F-4924-9E67-EA29F322C743}" type="slidenum">
              <a:rPr lang="en-US" smtClean="0"/>
              <a:t>3</a:t>
            </a:fld>
            <a:endParaRPr lang="en-US"/>
          </a:p>
        </p:txBody>
      </p:sp>
    </p:spTree>
    <p:extLst>
      <p:ext uri="{BB962C8B-B14F-4D97-AF65-F5344CB8AC3E}">
        <p14:creationId xmlns:p14="http://schemas.microsoft.com/office/powerpoint/2010/main" val="3756589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hlinkClick r:id="rId3"/>
              </a:rPr>
              <a:t>https://www.apd-ukraine.de/images/APD_APR_05-2016_impact_on_wheat_ukr_fin.pdf</a:t>
            </a:r>
            <a:endParaRPr lang="uk-UA" dirty="0" smtClean="0"/>
          </a:p>
          <a:p>
            <a:r>
              <a:rPr lang="en-US" dirty="0" smtClean="0">
                <a:hlinkClick r:id="rId4"/>
              </a:rPr>
              <a:t>https://www.apd-ukraine.de/images/APD_APR_05-2016_impact_on_wheat_eng_fin.pdf</a:t>
            </a:r>
            <a:endParaRPr lang="uk-UA" dirty="0" smtClean="0">
              <a:hlinkClick r:id=""/>
            </a:endParaRPr>
          </a:p>
          <a:p>
            <a:endParaRPr lang="uk-UA" dirty="0" smtClean="0">
              <a:hlinkClick r:id=""/>
            </a:endParaRPr>
          </a:p>
          <a:p>
            <a:r>
              <a:rPr lang="ru-RU" sz="1200" b="0" i="0" kern="1200" dirty="0" err="1" smtClean="0">
                <a:solidFill>
                  <a:schemeClr val="tx1"/>
                </a:solidFill>
                <a:effectLst/>
                <a:latin typeface="+mn-lt"/>
                <a:ea typeface="+mn-ea"/>
                <a:cs typeface="+mn-cs"/>
              </a:rPr>
              <a:t>Лейбніц-Інституту</a:t>
            </a:r>
            <a:r>
              <a:rPr lang="ru-RU" sz="1200" b="0" i="0" kern="1200" dirty="0" smtClean="0">
                <a:solidFill>
                  <a:schemeClr val="tx1"/>
                </a:solidFill>
                <a:effectLst/>
                <a:latin typeface="+mn-lt"/>
                <a:ea typeface="+mn-ea"/>
                <a:cs typeface="+mn-cs"/>
              </a:rPr>
              <a:t> аграрного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країнах</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перехідною</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економікою</a:t>
            </a:r>
            <a:r>
              <a:rPr lang="ru-RU" sz="1200" b="0" i="0" kern="1200" dirty="0" smtClean="0">
                <a:solidFill>
                  <a:schemeClr val="tx1"/>
                </a:solidFill>
                <a:effectLst/>
                <a:latin typeface="+mn-lt"/>
                <a:ea typeface="+mn-ea"/>
                <a:cs typeface="+mn-cs"/>
              </a:rPr>
              <a:t> </a:t>
            </a:r>
          </a:p>
          <a:p>
            <a:endParaRPr lang="ru-RU" sz="1200" b="0" i="0" u="none" strike="noStrike" kern="1200" baseline="0" dirty="0" smtClean="0">
              <a:solidFill>
                <a:schemeClr val="tx1"/>
              </a:solidFill>
              <a:effectLst/>
              <a:latin typeface="+mn-lt"/>
              <a:ea typeface="+mn-ea"/>
              <a:cs typeface="+mn-cs"/>
            </a:endParaRPr>
          </a:p>
          <a:p>
            <a:r>
              <a:rPr lang="ru-RU" sz="1200" b="0" i="0" u="none" strike="noStrike" kern="1200" baseline="0" dirty="0" smtClean="0">
                <a:solidFill>
                  <a:schemeClr val="tx1"/>
                </a:solidFill>
                <a:latin typeface="+mn-lt"/>
                <a:ea typeface="+mn-ea"/>
                <a:cs typeface="+mn-cs"/>
              </a:rPr>
              <a:t>Ми </a:t>
            </a:r>
            <a:r>
              <a:rPr lang="ru-RU" sz="1200" b="0" i="0" u="none" strike="noStrike" kern="1200" baseline="0" dirty="0" err="1" smtClean="0">
                <a:solidFill>
                  <a:schemeClr val="tx1"/>
                </a:solidFill>
                <a:latin typeface="+mn-lt"/>
                <a:ea typeface="+mn-ea"/>
                <a:cs typeface="+mn-cs"/>
              </a:rPr>
              <a:t>використали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підхід</a:t>
            </a:r>
            <a:r>
              <a:rPr lang="ru-RU" sz="1200" b="0" i="0" u="none" strike="noStrike" kern="1200" baseline="0" dirty="0" smtClean="0">
                <a:solidFill>
                  <a:schemeClr val="tx1"/>
                </a:solidFill>
                <a:latin typeface="+mn-lt"/>
                <a:ea typeface="+mn-ea"/>
                <a:cs typeface="+mn-cs"/>
              </a:rPr>
              <a:t> до </a:t>
            </a:r>
            <a:r>
              <a:rPr lang="ru-RU" sz="1200" b="0" i="0" u="none" strike="noStrike" kern="1200" baseline="0" dirty="0" err="1" smtClean="0">
                <a:solidFill>
                  <a:schemeClr val="tx1"/>
                </a:solidFill>
                <a:latin typeface="+mn-lt"/>
                <a:ea typeface="+mn-ea"/>
                <a:cs typeface="+mn-cs"/>
              </a:rPr>
              <a:t>аналізу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зв’язків</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наданими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з </a:t>
            </a:r>
            <a:r>
              <a:rPr lang="ru-RU" sz="1200" b="0" i="0" u="none" strike="noStrike" kern="1200" baseline="0" dirty="0" err="1" smtClean="0">
                <a:solidFill>
                  <a:schemeClr val="tx1"/>
                </a:solidFill>
                <a:latin typeface="+mn-lt"/>
                <a:ea typeface="+mn-ea"/>
                <a:cs typeface="+mn-cs"/>
              </a:rPr>
              <a:t>усієї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України</a:t>
            </a:r>
            <a:r>
              <a:rPr lang="ru-RU" sz="1200" b="0" i="0" u="none" strike="noStrike" kern="1200" baseline="0" dirty="0" smtClean="0">
                <a:solidFill>
                  <a:schemeClr val="tx1"/>
                </a:solidFill>
                <a:latin typeface="+mn-lt"/>
                <a:ea typeface="+mn-ea"/>
                <a:cs typeface="+mn-cs"/>
              </a:rPr>
              <a:t> з 13 000 </a:t>
            </a:r>
            <a:r>
              <a:rPr lang="ru-RU" sz="1200" b="0" i="0" u="none" strike="noStrike" kern="1200" baseline="0" dirty="0" err="1" smtClean="0">
                <a:solidFill>
                  <a:schemeClr val="tx1"/>
                </a:solidFill>
                <a:latin typeface="+mn-lt"/>
                <a:ea typeface="+mn-ea"/>
                <a:cs typeface="+mn-cs"/>
              </a:rPr>
              <a:t>комерційних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підприємств</a:t>
            </a:r>
            <a:r>
              <a:rPr lang="ru-RU" sz="1200" b="0" i="0" u="none" strike="noStrike" kern="1200" baseline="0" dirty="0" smtClean="0">
                <a:solidFill>
                  <a:schemeClr val="tx1"/>
                </a:solidFill>
                <a:latin typeface="+mn-lt"/>
                <a:ea typeface="+mn-ea"/>
                <a:cs typeface="+mn-cs"/>
              </a:rPr>
              <a:t> та </a:t>
            </a:r>
            <a:r>
              <a:rPr lang="ru-RU" sz="1200" b="0" i="0" u="none" strike="noStrike" kern="1200" baseline="0" dirty="0" err="1" smtClean="0">
                <a:solidFill>
                  <a:schemeClr val="tx1"/>
                </a:solidFill>
                <a:latin typeface="+mn-lt"/>
                <a:ea typeface="+mn-ea"/>
                <a:cs typeface="+mn-cs"/>
              </a:rPr>
              <a:t>періодами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метеорологічних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взаємозв’язки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історією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та погодою </a:t>
            </a:r>
            <a:r>
              <a:rPr lang="ru-RU" sz="1200" b="0" i="0" u="none" strike="noStrike" kern="1200" baseline="0" dirty="0" err="1" smtClean="0">
                <a:solidFill>
                  <a:schemeClr val="tx1"/>
                </a:solidFill>
                <a:latin typeface="+mn-lt"/>
                <a:ea typeface="+mn-ea"/>
                <a:cs typeface="+mn-cs"/>
              </a:rPr>
              <a:t>були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використані</a:t>
            </a:r>
            <a:r>
              <a:rPr lang="ru-RU" sz="1200" b="0" i="0" u="none" strike="noStrike" kern="1200" baseline="0" dirty="0" smtClean="0">
                <a:solidFill>
                  <a:schemeClr val="tx1"/>
                </a:solidFill>
                <a:latin typeface="+mn-lt"/>
                <a:ea typeface="+mn-ea"/>
                <a:cs typeface="+mn-cs"/>
              </a:rPr>
              <a:t> для прогнозу-</a:t>
            </a:r>
            <a:r>
              <a:rPr lang="ru-RU" sz="1200" b="0" i="0" u="none" strike="noStrike" kern="1200" baseline="0" dirty="0" err="1" smtClean="0">
                <a:solidFill>
                  <a:schemeClr val="tx1"/>
                </a:solidFill>
                <a:latin typeface="+mn-lt"/>
                <a:ea typeface="+mn-ea"/>
                <a:cs typeface="+mn-cs"/>
              </a:rPr>
              <a:t>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двох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сценаріях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майбутніх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незна-чної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результати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показують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обмежений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майбутню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Однак</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який</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даний</a:t>
            </a:r>
            <a:r>
              <a:rPr lang="ru-RU" sz="1200" b="0" i="0" u="none" strike="noStrike" kern="1200" baseline="0" dirty="0" smtClean="0">
                <a:solidFill>
                  <a:schemeClr val="tx1"/>
                </a:solidFill>
                <a:latin typeface="+mn-lt"/>
                <a:ea typeface="+mn-ea"/>
                <a:cs typeface="+mn-cs"/>
              </a:rPr>
              <a:t> час, є </a:t>
            </a:r>
            <a:r>
              <a:rPr lang="ru-RU" sz="1200" b="0" i="0" u="none" strike="noStrike" kern="1200" baseline="0" dirty="0" err="1" smtClean="0">
                <a:solidFill>
                  <a:schemeClr val="tx1"/>
                </a:solidFill>
                <a:latin typeface="+mn-lt"/>
                <a:ea typeface="+mn-ea"/>
                <a:cs typeface="+mn-cs"/>
              </a:rPr>
              <a:t>більш</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ймовірним</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результаті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традиційних</a:t>
            </a:r>
            <a:r>
              <a:rPr lang="ru-RU" sz="1200" b="0" i="0" u="none" strike="noStrike" kern="1200" baseline="0" dirty="0" smtClean="0">
                <a:solidFill>
                  <a:schemeClr val="tx1"/>
                </a:solidFill>
                <a:latin typeface="+mn-lt"/>
                <a:ea typeface="+mn-ea"/>
                <a:cs typeface="+mn-cs"/>
              </a:rPr>
              <a:t> моделей </a:t>
            </a:r>
            <a:r>
              <a:rPr lang="ru-RU" sz="1200" b="0" i="0" u="none" strike="noStrike" kern="1200" baseline="0" dirty="0" err="1" smtClean="0">
                <a:solidFill>
                  <a:schemeClr val="tx1"/>
                </a:solidFill>
                <a:latin typeface="+mn-lt"/>
                <a:ea typeface="+mn-ea"/>
                <a:cs typeface="+mn-cs"/>
              </a:rPr>
              <a:t>вирощування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може</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знизитись</a:t>
            </a:r>
            <a:r>
              <a:rPr lang="ru-RU" sz="1200" b="0" i="0" u="none" strike="noStrike" kern="1200" baseline="0" dirty="0" smtClean="0">
                <a:solidFill>
                  <a:schemeClr val="tx1"/>
                </a:solidFill>
                <a:latin typeface="+mn-lt"/>
                <a:ea typeface="+mn-ea"/>
                <a:cs typeface="+mn-cs"/>
              </a:rPr>
              <a:t>, особливо, в </a:t>
            </a:r>
            <a:r>
              <a:rPr lang="ru-RU" sz="1200" b="0" i="0" u="none" strike="noStrike" kern="1200" baseline="0" dirty="0" err="1" smtClean="0">
                <a:solidFill>
                  <a:schemeClr val="tx1"/>
                </a:solidFill>
                <a:latin typeface="+mn-lt"/>
                <a:ea typeface="+mn-ea"/>
                <a:cs typeface="+mn-cs"/>
              </a:rPr>
              <a:t>південній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зоні</a:t>
            </a:r>
            <a:r>
              <a:rPr lang="ru-RU" sz="1200" b="0" i="0" u="none" strike="noStrike" kern="1200" baseline="0" dirty="0" smtClean="0">
                <a:solidFill>
                  <a:schemeClr val="tx1"/>
                </a:solidFill>
                <a:latin typeface="+mn-lt"/>
                <a:ea typeface="+mn-ea"/>
                <a:cs typeface="+mn-cs"/>
              </a:rPr>
              <a:t> степу. </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Figure 11 shows that particularly the steppe region may suffer from substantial reduction in output by 2070, with 0.48 Mt less in RCP 4.5 (a reduction of 11%) and 0.81 Mt less in RCP 8.5 (-18%). In the Forest Steppe, wheat output will reduce much less by 0.1 Mt (-2.2%) in RCP 4.5 and 0.26 Mt (-6%) in RCP 8.5 while the Mixed Forest zone will see higher output, albeit at low levels because of the low acreage dedicated to wheat production and the lower yields. Overall, wheat production across all of Ukraine may decrease by 0.72 Mt in RCP 4.5 (- 6.5 %) and by 1.26 Mt (- 11.4 %) in RCP 8.5.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We used the statistical database of the Ukrainian Agribusiness Club (hereafter, UCAB database). The data cover more than 15,000 farms that reported farm-level data on agricultural </a:t>
            </a:r>
            <a:r>
              <a:rPr lang="en-US" sz="1200" b="0" i="0" u="none" strike="noStrike" kern="1200" baseline="0" dirty="0" err="1" smtClean="0">
                <a:solidFill>
                  <a:schemeClr val="tx1"/>
                </a:solidFill>
                <a:latin typeface="+mn-lt"/>
                <a:ea typeface="+mn-ea"/>
                <a:cs typeface="+mn-cs"/>
              </a:rPr>
              <a:t>produc-tion</a:t>
            </a:r>
            <a:r>
              <a:rPr lang="en-US" sz="1200" b="0" i="0" u="none" strike="noStrike" kern="1200" baseline="0" dirty="0" smtClean="0">
                <a:solidFill>
                  <a:schemeClr val="tx1"/>
                </a:solidFill>
                <a:latin typeface="+mn-lt"/>
                <a:ea typeface="+mn-ea"/>
                <a:cs typeface="+mn-cs"/>
              </a:rPr>
              <a:t>, sales, and input use between 2005 and 2012. All agricultural enterprises in Ukraine are included in the database as well as a substantial share of the family farms.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European Climate Assessment &amp; Dataset (ECA&amp;D) provides the ENSEMBLES Observations gridded dataset (E-OBS) with daily meteorological observations throughout Europe with a spa-</a:t>
            </a:r>
            <a:r>
              <a:rPr lang="en-US" sz="1200" b="0" i="0" u="none" strike="noStrike" kern="1200" baseline="0" dirty="0" err="1" smtClean="0">
                <a:solidFill>
                  <a:schemeClr val="tx1"/>
                </a:solidFill>
                <a:latin typeface="+mn-lt"/>
                <a:ea typeface="+mn-ea"/>
                <a:cs typeface="+mn-cs"/>
              </a:rPr>
              <a:t>tial</a:t>
            </a:r>
            <a:r>
              <a:rPr lang="en-US" sz="1200" b="0" i="0" u="none" strike="noStrike" kern="1200" baseline="0" dirty="0" smtClean="0">
                <a:solidFill>
                  <a:schemeClr val="tx1"/>
                </a:solidFill>
                <a:latin typeface="+mn-lt"/>
                <a:ea typeface="+mn-ea"/>
                <a:cs typeface="+mn-cs"/>
              </a:rPr>
              <a:t> resolution of 25 km (</a:t>
            </a:r>
            <a:r>
              <a:rPr lang="en-US" sz="1200" b="0" i="0" u="none" strike="noStrike" kern="1200" baseline="0" dirty="0" err="1" smtClean="0">
                <a:solidFill>
                  <a:schemeClr val="tx1"/>
                </a:solidFill>
                <a:latin typeface="+mn-lt"/>
                <a:ea typeface="+mn-ea"/>
                <a:cs typeface="+mn-cs"/>
              </a:rPr>
              <a:t>Haylock</a:t>
            </a:r>
            <a:r>
              <a:rPr lang="en-US" sz="1200" b="0" i="0" u="none" strike="noStrike" kern="1200" baseline="0" dirty="0" smtClean="0">
                <a:solidFill>
                  <a:schemeClr val="tx1"/>
                </a:solidFill>
                <a:latin typeface="+mn-lt"/>
                <a:ea typeface="+mn-ea"/>
                <a:cs typeface="+mn-cs"/>
              </a:rPr>
              <a:t> et al. 2008).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Agriculture is a crucial sector for the Ukrainian economy and contributed on average 10 % to gross domestic product between 2005 and 2012 (World Bank 2016). Within agriculture, cereal production contributes about one third to total production value and is the most important land use in terms of area used. Overall, cereal production amounted to 42 million tons on average between 2005 and 2012 (World Bank 2016). Winter wheat is the dominant grain, occupying about 50% of all area cultivated with cereals (FAO 2016) and Ukraine was the 7th largest ex-porter of wheat in 2012 (FAO 2016). However, the high weather variability contributes to the high yield variability observed in Ukraine (Ray et al. 2015), and climate change will likely in-crease the production risk (</a:t>
            </a:r>
            <a:r>
              <a:rPr lang="en-US" sz="1200" b="0" i="0" u="none" strike="noStrike" kern="1200" baseline="0" dirty="0" err="1" smtClean="0">
                <a:solidFill>
                  <a:schemeClr val="tx1"/>
                </a:solidFill>
                <a:latin typeface="+mn-lt"/>
                <a:ea typeface="+mn-ea"/>
                <a:cs typeface="+mn-cs"/>
              </a:rPr>
              <a:t>Nikolayeva</a:t>
            </a:r>
            <a:r>
              <a:rPr lang="en-US" sz="1200" b="0" i="0" u="none" strike="noStrike" kern="1200" baseline="0" dirty="0" smtClean="0">
                <a:solidFill>
                  <a:schemeClr val="tx1"/>
                </a:solidFill>
                <a:latin typeface="+mn-lt"/>
                <a:ea typeface="+mn-ea"/>
                <a:cs typeface="+mn-cs"/>
              </a:rPr>
              <a:t> et al. 2012, Ministry of Environment and Natural Resources of Ukraine et al. 2013). </a:t>
            </a:r>
            <a:endParaRPr lang="uk-UA" sz="1200" b="0" i="0" u="none" strike="noStrike" kern="1200" baseline="0" dirty="0" smtClean="0">
              <a:solidFill>
                <a:schemeClr val="tx1"/>
              </a:solidFill>
              <a:latin typeface="+mn-lt"/>
              <a:ea typeface="+mn-ea"/>
              <a:cs typeface="+mn-cs"/>
            </a:endParaRPr>
          </a:p>
          <a:p>
            <a:endParaRPr lang="uk-UA" dirty="0" smtClean="0">
              <a:hlinkClick r:id="rId4"/>
            </a:endParaRPr>
          </a:p>
          <a:p>
            <a:r>
              <a:rPr lang="en-US" dirty="0" smtClean="0"/>
              <a:t>Climate change endangers future crop production through alterations in temperatures, changing precipitation patterns, and more frequent extreme weather events. It is therefore urgent to understand the potential effects that changing weather parameters may have on crop yields in order to adapt to climate change.</a:t>
            </a:r>
          </a:p>
          <a:p>
            <a:r>
              <a:rPr lang="en-US" dirty="0" smtClean="0"/>
              <a:t>Ukraine is particularly interesting in that respect because the country is an important player on the global grain market thanks to its large tracts of suitable agricultural lands. Historic climate data already point to increasing temperatures in Ukraine and climate forecasts suggest further warming, particularly in Southern Ukraine. We used a statistical approach to analyze associations between reported yields of winter wheat from countrywide data of 13,000 commercial farms and time series of historic weather data. The statistical relationships between historic yields and weather were used to predict the yield responses of winter wheat for two scenarios of future climate change. Under the modest climate change scenario, the results suggest limited effects on future wheat yields. However, the higher emissions scenario, which, at present, is close to the business-as-usual pathway, may substantially decrease wheat yields, particularly in the southern Steppe zone. Conversely, rising temperatures and increasing precipitation may slightly extend the growing period and result in modest yield increases in less fertile areas in northern Ukraine. To secure future crop production in view of climate change, more investments into regionally targeted adaptation strategies are warranted, such as into improvement of agronomic management strategies and developing </a:t>
            </a:r>
            <a:r>
              <a:rPr lang="en-US" dirty="0" err="1" smtClean="0"/>
              <a:t>droughtresistant</a:t>
            </a:r>
            <a:r>
              <a:rPr lang="en-US" dirty="0" smtClean="0"/>
              <a:t> plant material. </a:t>
            </a:r>
          </a:p>
          <a:p>
            <a:endParaRPr lang="en-US" dirty="0" smtClean="0"/>
          </a:p>
          <a:p>
            <a:endParaRPr lang="en-US" dirty="0" smtClean="0"/>
          </a:p>
          <a:p>
            <a:endParaRPr lang="uk-UA" dirty="0" smtClean="0"/>
          </a:p>
          <a:p>
            <a:r>
              <a:rPr lang="en-US" dirty="0" smtClean="0"/>
              <a:t>Research</a:t>
            </a:r>
            <a:r>
              <a:rPr lang="en-US" baseline="0" dirty="0" smtClean="0"/>
              <a:t> study by APD partner- IAMO  (2016)</a:t>
            </a:r>
            <a:endParaRPr lang="uk-UA" dirty="0" smtClean="0"/>
          </a:p>
          <a:p>
            <a:endParaRPr lang="en-US" dirty="0"/>
          </a:p>
        </p:txBody>
      </p:sp>
      <p:sp>
        <p:nvSpPr>
          <p:cNvPr id="4" name="Номер слайда 3"/>
          <p:cNvSpPr>
            <a:spLocks noGrp="1"/>
          </p:cNvSpPr>
          <p:nvPr>
            <p:ph type="sldNum" sz="quarter" idx="10"/>
          </p:nvPr>
        </p:nvSpPr>
        <p:spPr/>
        <p:txBody>
          <a:bodyPr/>
          <a:lstStyle/>
          <a:p>
            <a:fld id="{C648E806-614F-4924-9E67-EA29F322C743}" type="slidenum">
              <a:rPr lang="en-US" smtClean="0"/>
              <a:t>4</a:t>
            </a:fld>
            <a:endParaRPr lang="en-US"/>
          </a:p>
        </p:txBody>
      </p:sp>
    </p:spTree>
    <p:extLst>
      <p:ext uri="{BB962C8B-B14F-4D97-AF65-F5344CB8AC3E}">
        <p14:creationId xmlns:p14="http://schemas.microsoft.com/office/powerpoint/2010/main" val="7046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hlinkClick r:id="rId3"/>
              </a:rPr>
              <a:t>https://www.apd-ukraine.de/images/APD_APR_05-2016_impact_on_wheat_ukr_fin.pdf</a:t>
            </a:r>
            <a:endParaRPr lang="uk-UA" dirty="0" smtClean="0"/>
          </a:p>
          <a:p>
            <a:r>
              <a:rPr lang="en-US" dirty="0" smtClean="0">
                <a:hlinkClick r:id="rId4"/>
              </a:rPr>
              <a:t>https://www.apd-ukraine.de/images/APD_APR_05-2016_impact_on_wheat_eng_fin.pdf</a:t>
            </a:r>
            <a:endParaRPr lang="uk-UA" dirty="0" smtClean="0">
              <a:hlinkClick r:id=""/>
            </a:endParaRPr>
          </a:p>
          <a:p>
            <a:endParaRPr lang="uk-UA" dirty="0" smtClean="0">
              <a:hlinkClick r:id=""/>
            </a:endParaRPr>
          </a:p>
          <a:p>
            <a:r>
              <a:rPr lang="ru-RU" sz="1200" b="0" i="0" kern="1200" dirty="0" err="1" smtClean="0">
                <a:solidFill>
                  <a:schemeClr val="tx1"/>
                </a:solidFill>
                <a:effectLst/>
                <a:latin typeface="+mn-lt"/>
                <a:ea typeface="+mn-ea"/>
                <a:cs typeface="+mn-cs"/>
              </a:rPr>
              <a:t>Лейбніц-Інституту</a:t>
            </a:r>
            <a:r>
              <a:rPr lang="ru-RU" sz="1200" b="0" i="0" kern="1200" dirty="0" smtClean="0">
                <a:solidFill>
                  <a:schemeClr val="tx1"/>
                </a:solidFill>
                <a:effectLst/>
                <a:latin typeface="+mn-lt"/>
                <a:ea typeface="+mn-ea"/>
                <a:cs typeface="+mn-cs"/>
              </a:rPr>
              <a:t> аграрного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країнах</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перехідною</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економікою</a:t>
            </a:r>
            <a:r>
              <a:rPr lang="ru-RU" sz="1200" b="0" i="0" kern="1200" dirty="0" smtClean="0">
                <a:solidFill>
                  <a:schemeClr val="tx1"/>
                </a:solidFill>
                <a:effectLst/>
                <a:latin typeface="+mn-lt"/>
                <a:ea typeface="+mn-ea"/>
                <a:cs typeface="+mn-cs"/>
              </a:rPr>
              <a:t> </a:t>
            </a:r>
          </a:p>
          <a:p>
            <a:endParaRPr lang="ru-RU" sz="1200" b="0" i="0" u="none" strike="noStrike" kern="1200" baseline="0" dirty="0" smtClean="0">
              <a:solidFill>
                <a:schemeClr val="tx1"/>
              </a:solidFill>
              <a:effectLst/>
              <a:latin typeface="+mn-lt"/>
              <a:ea typeface="+mn-ea"/>
              <a:cs typeface="+mn-cs"/>
            </a:endParaRPr>
          </a:p>
          <a:p>
            <a:r>
              <a:rPr lang="ru-RU" sz="1200" b="0" i="0" u="none" strike="noStrike" kern="1200" baseline="0" dirty="0" smtClean="0">
                <a:solidFill>
                  <a:schemeClr val="tx1"/>
                </a:solidFill>
                <a:latin typeface="+mn-lt"/>
                <a:ea typeface="+mn-ea"/>
                <a:cs typeface="+mn-cs"/>
              </a:rPr>
              <a:t>Ми </a:t>
            </a:r>
            <a:r>
              <a:rPr lang="ru-RU" sz="1200" b="0" i="0" u="none" strike="noStrike" kern="1200" baseline="0" dirty="0" err="1" smtClean="0">
                <a:solidFill>
                  <a:schemeClr val="tx1"/>
                </a:solidFill>
                <a:latin typeface="+mn-lt"/>
                <a:ea typeface="+mn-ea"/>
                <a:cs typeface="+mn-cs"/>
              </a:rPr>
              <a:t>використали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підхід</a:t>
            </a:r>
            <a:r>
              <a:rPr lang="ru-RU" sz="1200" b="0" i="0" u="none" strike="noStrike" kern="1200" baseline="0" dirty="0" smtClean="0">
                <a:solidFill>
                  <a:schemeClr val="tx1"/>
                </a:solidFill>
                <a:latin typeface="+mn-lt"/>
                <a:ea typeface="+mn-ea"/>
                <a:cs typeface="+mn-cs"/>
              </a:rPr>
              <a:t> до </a:t>
            </a:r>
            <a:r>
              <a:rPr lang="ru-RU" sz="1200" b="0" i="0" u="none" strike="noStrike" kern="1200" baseline="0" dirty="0" err="1" smtClean="0">
                <a:solidFill>
                  <a:schemeClr val="tx1"/>
                </a:solidFill>
                <a:latin typeface="+mn-lt"/>
                <a:ea typeface="+mn-ea"/>
                <a:cs typeface="+mn-cs"/>
              </a:rPr>
              <a:t>аналізу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зв’язків</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наданими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з </a:t>
            </a:r>
            <a:r>
              <a:rPr lang="ru-RU" sz="1200" b="0" i="0" u="none" strike="noStrike" kern="1200" baseline="0" dirty="0" err="1" smtClean="0">
                <a:solidFill>
                  <a:schemeClr val="tx1"/>
                </a:solidFill>
                <a:latin typeface="+mn-lt"/>
                <a:ea typeface="+mn-ea"/>
                <a:cs typeface="+mn-cs"/>
              </a:rPr>
              <a:t>усієї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України</a:t>
            </a:r>
            <a:r>
              <a:rPr lang="ru-RU" sz="1200" b="0" i="0" u="none" strike="noStrike" kern="1200" baseline="0" dirty="0" smtClean="0">
                <a:solidFill>
                  <a:schemeClr val="tx1"/>
                </a:solidFill>
                <a:latin typeface="+mn-lt"/>
                <a:ea typeface="+mn-ea"/>
                <a:cs typeface="+mn-cs"/>
              </a:rPr>
              <a:t> з 13 000 </a:t>
            </a:r>
            <a:r>
              <a:rPr lang="ru-RU" sz="1200" b="0" i="0" u="none" strike="noStrike" kern="1200" baseline="0" dirty="0" err="1" smtClean="0">
                <a:solidFill>
                  <a:schemeClr val="tx1"/>
                </a:solidFill>
                <a:latin typeface="+mn-lt"/>
                <a:ea typeface="+mn-ea"/>
                <a:cs typeface="+mn-cs"/>
              </a:rPr>
              <a:t>комерційних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підприємств</a:t>
            </a:r>
            <a:r>
              <a:rPr lang="ru-RU" sz="1200" b="0" i="0" u="none" strike="noStrike" kern="1200" baseline="0" dirty="0" smtClean="0">
                <a:solidFill>
                  <a:schemeClr val="tx1"/>
                </a:solidFill>
                <a:latin typeface="+mn-lt"/>
                <a:ea typeface="+mn-ea"/>
                <a:cs typeface="+mn-cs"/>
              </a:rPr>
              <a:t> та </a:t>
            </a:r>
            <a:r>
              <a:rPr lang="ru-RU" sz="1200" b="0" i="0" u="none" strike="noStrike" kern="1200" baseline="0" dirty="0" err="1" smtClean="0">
                <a:solidFill>
                  <a:schemeClr val="tx1"/>
                </a:solidFill>
                <a:latin typeface="+mn-lt"/>
                <a:ea typeface="+mn-ea"/>
                <a:cs typeface="+mn-cs"/>
              </a:rPr>
              <a:t>періодами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метеорологічних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взаємозв’язки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історією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та погодою </a:t>
            </a:r>
            <a:r>
              <a:rPr lang="ru-RU" sz="1200" b="0" i="0" u="none" strike="noStrike" kern="1200" baseline="0" dirty="0" err="1" smtClean="0">
                <a:solidFill>
                  <a:schemeClr val="tx1"/>
                </a:solidFill>
                <a:latin typeface="+mn-lt"/>
                <a:ea typeface="+mn-ea"/>
                <a:cs typeface="+mn-cs"/>
              </a:rPr>
              <a:t>були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використані</a:t>
            </a:r>
            <a:r>
              <a:rPr lang="ru-RU" sz="1200" b="0" i="0" u="none" strike="noStrike" kern="1200" baseline="0" dirty="0" smtClean="0">
                <a:solidFill>
                  <a:schemeClr val="tx1"/>
                </a:solidFill>
                <a:latin typeface="+mn-lt"/>
                <a:ea typeface="+mn-ea"/>
                <a:cs typeface="+mn-cs"/>
              </a:rPr>
              <a:t> для прогнозу-</a:t>
            </a:r>
            <a:r>
              <a:rPr lang="ru-RU" sz="1200" b="0" i="0" u="none" strike="noStrike" kern="1200" baseline="0" dirty="0" err="1" smtClean="0">
                <a:solidFill>
                  <a:schemeClr val="tx1"/>
                </a:solidFill>
                <a:latin typeface="+mn-lt"/>
                <a:ea typeface="+mn-ea"/>
                <a:cs typeface="+mn-cs"/>
              </a:rPr>
              <a:t>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двох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сценаріях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майбутніх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незна-чної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результати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показують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обмежений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майбутню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Однак</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який</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даний</a:t>
            </a:r>
            <a:r>
              <a:rPr lang="ru-RU" sz="1200" b="0" i="0" u="none" strike="noStrike" kern="1200" baseline="0" dirty="0" smtClean="0">
                <a:solidFill>
                  <a:schemeClr val="tx1"/>
                </a:solidFill>
                <a:latin typeface="+mn-lt"/>
                <a:ea typeface="+mn-ea"/>
                <a:cs typeface="+mn-cs"/>
              </a:rPr>
              <a:t> час, є </a:t>
            </a:r>
            <a:r>
              <a:rPr lang="ru-RU" sz="1200" b="0" i="0" u="none" strike="noStrike" kern="1200" baseline="0" dirty="0" err="1" smtClean="0">
                <a:solidFill>
                  <a:schemeClr val="tx1"/>
                </a:solidFill>
                <a:latin typeface="+mn-lt"/>
                <a:ea typeface="+mn-ea"/>
                <a:cs typeface="+mn-cs"/>
              </a:rPr>
              <a:t>більш</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ймовірним</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результаті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традиційних</a:t>
            </a:r>
            <a:r>
              <a:rPr lang="ru-RU" sz="1200" b="0" i="0" u="none" strike="noStrike" kern="1200" baseline="0" dirty="0" smtClean="0">
                <a:solidFill>
                  <a:schemeClr val="tx1"/>
                </a:solidFill>
                <a:latin typeface="+mn-lt"/>
                <a:ea typeface="+mn-ea"/>
                <a:cs typeface="+mn-cs"/>
              </a:rPr>
              <a:t> моделей </a:t>
            </a:r>
            <a:r>
              <a:rPr lang="ru-RU" sz="1200" b="0" i="0" u="none" strike="noStrike" kern="1200" baseline="0" dirty="0" err="1" smtClean="0">
                <a:solidFill>
                  <a:schemeClr val="tx1"/>
                </a:solidFill>
                <a:latin typeface="+mn-lt"/>
                <a:ea typeface="+mn-ea"/>
                <a:cs typeface="+mn-cs"/>
              </a:rPr>
              <a:t>вирощування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може</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знизитись</a:t>
            </a:r>
            <a:r>
              <a:rPr lang="ru-RU" sz="1200" b="0" i="0" u="none" strike="noStrike" kern="1200" baseline="0" dirty="0" smtClean="0">
                <a:solidFill>
                  <a:schemeClr val="tx1"/>
                </a:solidFill>
                <a:latin typeface="+mn-lt"/>
                <a:ea typeface="+mn-ea"/>
                <a:cs typeface="+mn-cs"/>
              </a:rPr>
              <a:t>, особливо, в </a:t>
            </a:r>
            <a:r>
              <a:rPr lang="ru-RU" sz="1200" b="0" i="0" u="none" strike="noStrike" kern="1200" baseline="0" dirty="0" err="1" smtClean="0">
                <a:solidFill>
                  <a:schemeClr val="tx1"/>
                </a:solidFill>
                <a:latin typeface="+mn-lt"/>
                <a:ea typeface="+mn-ea"/>
                <a:cs typeface="+mn-cs"/>
              </a:rPr>
              <a:t>південній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зоні</a:t>
            </a:r>
            <a:r>
              <a:rPr lang="ru-RU" sz="1200" b="0" i="0" u="none" strike="noStrike" kern="1200" baseline="0" dirty="0" smtClean="0">
                <a:solidFill>
                  <a:schemeClr val="tx1"/>
                </a:solidFill>
                <a:latin typeface="+mn-lt"/>
                <a:ea typeface="+mn-ea"/>
                <a:cs typeface="+mn-cs"/>
              </a:rPr>
              <a:t> степу. </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Figure 11 shows that particularly the steppe region may suffer from substantial reduction in output by 2070, with 0.48 Mt less in RCP 4.5 (a reduction of 11%) and 0.81 Mt less in RCP 8.5 (-18%). In the Forest Steppe, wheat output will reduce much less by 0.1 Mt (-2.2%) in RCP 4.5 and 0.26 Mt (-6%) in RCP 8.5 while the Mixed Forest zone will see higher output, albeit at low levels because of the low acreage dedicated to wheat production and the lower yields. Overall, wheat production across all of Ukraine may decrease by 0.72 Mt in RCP 4.5 (- 6.5 %) and by 1.26 Mt (- 11.4 %) in RCP 8.5.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We used the statistical database of the Ukrainian Agribusiness Club (hereafter, UCAB database). The data cover more than 15,000 farms that reported farm-level data on agricultural </a:t>
            </a:r>
            <a:r>
              <a:rPr lang="en-US" sz="1200" b="0" i="0" u="none" strike="noStrike" kern="1200" baseline="0" dirty="0" err="1" smtClean="0">
                <a:solidFill>
                  <a:schemeClr val="tx1"/>
                </a:solidFill>
                <a:latin typeface="+mn-lt"/>
                <a:ea typeface="+mn-ea"/>
                <a:cs typeface="+mn-cs"/>
              </a:rPr>
              <a:t>produc-tion</a:t>
            </a:r>
            <a:r>
              <a:rPr lang="en-US" sz="1200" b="0" i="0" u="none" strike="noStrike" kern="1200" baseline="0" dirty="0" smtClean="0">
                <a:solidFill>
                  <a:schemeClr val="tx1"/>
                </a:solidFill>
                <a:latin typeface="+mn-lt"/>
                <a:ea typeface="+mn-ea"/>
                <a:cs typeface="+mn-cs"/>
              </a:rPr>
              <a:t>, sales, and input use between 2005 and 2012. All agricultural enterprises in Ukraine are included in the database as well as a substantial share of the family farms.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European Climate Assessment &amp; Dataset (ECA&amp;D) provides the ENSEMBLES Observations gridded dataset (E-OBS) with daily meteorological observations throughout Europe with a spa-</a:t>
            </a:r>
            <a:r>
              <a:rPr lang="en-US" sz="1200" b="0" i="0" u="none" strike="noStrike" kern="1200" baseline="0" dirty="0" err="1" smtClean="0">
                <a:solidFill>
                  <a:schemeClr val="tx1"/>
                </a:solidFill>
                <a:latin typeface="+mn-lt"/>
                <a:ea typeface="+mn-ea"/>
                <a:cs typeface="+mn-cs"/>
              </a:rPr>
              <a:t>tial</a:t>
            </a:r>
            <a:r>
              <a:rPr lang="en-US" sz="1200" b="0" i="0" u="none" strike="noStrike" kern="1200" baseline="0" dirty="0" smtClean="0">
                <a:solidFill>
                  <a:schemeClr val="tx1"/>
                </a:solidFill>
                <a:latin typeface="+mn-lt"/>
                <a:ea typeface="+mn-ea"/>
                <a:cs typeface="+mn-cs"/>
              </a:rPr>
              <a:t> resolution of 25 km (</a:t>
            </a:r>
            <a:r>
              <a:rPr lang="en-US" sz="1200" b="0" i="0" u="none" strike="noStrike" kern="1200" baseline="0" dirty="0" err="1" smtClean="0">
                <a:solidFill>
                  <a:schemeClr val="tx1"/>
                </a:solidFill>
                <a:latin typeface="+mn-lt"/>
                <a:ea typeface="+mn-ea"/>
                <a:cs typeface="+mn-cs"/>
              </a:rPr>
              <a:t>Haylock</a:t>
            </a:r>
            <a:r>
              <a:rPr lang="en-US" sz="1200" b="0" i="0" u="none" strike="noStrike" kern="1200" baseline="0" dirty="0" smtClean="0">
                <a:solidFill>
                  <a:schemeClr val="tx1"/>
                </a:solidFill>
                <a:latin typeface="+mn-lt"/>
                <a:ea typeface="+mn-ea"/>
                <a:cs typeface="+mn-cs"/>
              </a:rPr>
              <a:t> et al. 2008).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Agriculture is a crucial sector for the Ukrainian economy and contributed on average 10 % to gross domestic product between 2005 and 2012 (World Bank 2016). Within agriculture, cereal production contributes about one third to total production value and is the most important land use in terms of area used. Overall, cereal production amounted to 42 million tons on average between 2005 and 2012 (World Bank 2016). Winter wheat is the dominant grain, occupying about 50% of all area cultivated with cereals (FAO 2016) and Ukraine was the 7th largest ex-porter of wheat in 2012 (FAO 2016). However, the high weather variability contributes to the high yield variability observed in Ukraine (Ray et al. 2015), and climate change will likely in-crease the production risk (</a:t>
            </a:r>
            <a:r>
              <a:rPr lang="en-US" sz="1200" b="0" i="0" u="none" strike="noStrike" kern="1200" baseline="0" dirty="0" err="1" smtClean="0">
                <a:solidFill>
                  <a:schemeClr val="tx1"/>
                </a:solidFill>
                <a:latin typeface="+mn-lt"/>
                <a:ea typeface="+mn-ea"/>
                <a:cs typeface="+mn-cs"/>
              </a:rPr>
              <a:t>Nikolayeva</a:t>
            </a:r>
            <a:r>
              <a:rPr lang="en-US" sz="1200" b="0" i="0" u="none" strike="noStrike" kern="1200" baseline="0" dirty="0" smtClean="0">
                <a:solidFill>
                  <a:schemeClr val="tx1"/>
                </a:solidFill>
                <a:latin typeface="+mn-lt"/>
                <a:ea typeface="+mn-ea"/>
                <a:cs typeface="+mn-cs"/>
              </a:rPr>
              <a:t> et al. 2012, Ministry of Environment and Natural Resources of Ukraine et al. 2013). </a:t>
            </a:r>
            <a:endParaRPr lang="uk-UA" sz="1200" b="0" i="0" u="none" strike="noStrike" kern="1200" baseline="0" dirty="0" smtClean="0">
              <a:solidFill>
                <a:schemeClr val="tx1"/>
              </a:solidFill>
              <a:latin typeface="+mn-lt"/>
              <a:ea typeface="+mn-ea"/>
              <a:cs typeface="+mn-cs"/>
            </a:endParaRPr>
          </a:p>
          <a:p>
            <a:endParaRPr lang="uk-UA" dirty="0" smtClean="0">
              <a:hlinkClick r:id="rId4"/>
            </a:endParaRPr>
          </a:p>
          <a:p>
            <a:r>
              <a:rPr lang="en-US" dirty="0" smtClean="0"/>
              <a:t>Climate change endangers future crop production through alterations in temperatures, changing precipitation patterns, and more frequent extreme weather events. It is therefore urgent to understand the potential effects that changing weather parameters may have on crop yields in order to adapt to climate change.</a:t>
            </a:r>
          </a:p>
          <a:p>
            <a:r>
              <a:rPr lang="en-US" dirty="0" smtClean="0"/>
              <a:t>Ukraine is particularly interesting in that respect because the country is an important player on the global grain market thanks to its large tracts of suitable agricultural lands. Historic climate data already point to increasing temperatures in Ukraine and climate forecasts suggest further warming, particularly in Southern Ukraine. We used a statistical approach to analyze associations between reported yields of winter wheat from countrywide data of 13,000 commercial farms and time series of historic weather data. The statistical relationships between historic yields and weather were used to predict the yield responses of winter wheat for two scenarios of future climate change. Under the modest climate change scenario, the results suggest limited effects on future wheat yields. However, the higher emissions scenario, which, at present, is close to the business-as-usual pathway, may substantially decrease wheat yields, particularly in the southern Steppe zone. Conversely, rising temperatures and increasing precipitation may slightly extend the growing period and result in modest yield increases in less fertile areas in northern Ukraine. To secure future crop production in view of climate change, more investments into regionally targeted adaptation strategies are warranted, such as into improvement of agronomic management strategies and developing </a:t>
            </a:r>
            <a:r>
              <a:rPr lang="en-US" dirty="0" err="1" smtClean="0"/>
              <a:t>droughtresistant</a:t>
            </a:r>
            <a:r>
              <a:rPr lang="en-US" dirty="0" smtClean="0"/>
              <a:t> plant material. </a:t>
            </a:r>
          </a:p>
          <a:p>
            <a:endParaRPr lang="en-US" dirty="0" smtClean="0"/>
          </a:p>
          <a:p>
            <a:endParaRPr lang="en-US" dirty="0" smtClean="0"/>
          </a:p>
          <a:p>
            <a:endParaRPr lang="uk-UA" dirty="0" smtClean="0"/>
          </a:p>
          <a:p>
            <a:r>
              <a:rPr lang="en-US" dirty="0" smtClean="0"/>
              <a:t>Research</a:t>
            </a:r>
            <a:r>
              <a:rPr lang="en-US" baseline="0" dirty="0" smtClean="0"/>
              <a:t> study by APD partner- IAMO  (2016)</a:t>
            </a:r>
            <a:endParaRPr lang="uk-UA" dirty="0" smtClean="0"/>
          </a:p>
          <a:p>
            <a:endParaRPr lang="en-US" dirty="0"/>
          </a:p>
        </p:txBody>
      </p:sp>
      <p:sp>
        <p:nvSpPr>
          <p:cNvPr id="4" name="Номер слайда 3"/>
          <p:cNvSpPr>
            <a:spLocks noGrp="1"/>
          </p:cNvSpPr>
          <p:nvPr>
            <p:ph type="sldNum" sz="quarter" idx="10"/>
          </p:nvPr>
        </p:nvSpPr>
        <p:spPr/>
        <p:txBody>
          <a:bodyPr/>
          <a:lstStyle/>
          <a:p>
            <a:fld id="{C648E806-614F-4924-9E67-EA29F322C743}" type="slidenum">
              <a:rPr lang="en-US" smtClean="0"/>
              <a:t>5</a:t>
            </a:fld>
            <a:endParaRPr lang="en-US"/>
          </a:p>
        </p:txBody>
      </p:sp>
    </p:spTree>
    <p:extLst>
      <p:ext uri="{BB962C8B-B14F-4D97-AF65-F5344CB8AC3E}">
        <p14:creationId xmlns:p14="http://schemas.microsoft.com/office/powerpoint/2010/main" val="446187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hlinkClick r:id="rId3"/>
              </a:rPr>
              <a:t>https://www.apd-ukraine.de/images/APD_APR_05-2016_impact_on_wheat_ukr_fin.pdf</a:t>
            </a:r>
            <a:endParaRPr lang="uk-UA" dirty="0" smtClean="0"/>
          </a:p>
          <a:p>
            <a:r>
              <a:rPr lang="en-US" dirty="0" smtClean="0">
                <a:hlinkClick r:id="rId4"/>
              </a:rPr>
              <a:t>https://www.apd-ukraine.de/images/APD_APR_05-2016_impact_on_wheat_eng_fin.pdf</a:t>
            </a:r>
            <a:endParaRPr lang="uk-UA" dirty="0" smtClean="0">
              <a:hlinkClick r:id=""/>
            </a:endParaRPr>
          </a:p>
          <a:p>
            <a:endParaRPr lang="uk-UA" dirty="0" smtClean="0">
              <a:hlinkClick r:id=""/>
            </a:endParaRPr>
          </a:p>
          <a:p>
            <a:r>
              <a:rPr lang="ru-RU" sz="1200" b="0" i="0" kern="1200" dirty="0" err="1" smtClean="0">
                <a:solidFill>
                  <a:schemeClr val="tx1"/>
                </a:solidFill>
                <a:effectLst/>
                <a:latin typeface="+mn-lt"/>
                <a:ea typeface="+mn-ea"/>
                <a:cs typeface="+mn-cs"/>
              </a:rPr>
              <a:t>Лейбніц-Інституту</a:t>
            </a:r>
            <a:r>
              <a:rPr lang="ru-RU" sz="1200" b="0" i="0" kern="1200" dirty="0" smtClean="0">
                <a:solidFill>
                  <a:schemeClr val="tx1"/>
                </a:solidFill>
                <a:effectLst/>
                <a:latin typeface="+mn-lt"/>
                <a:ea typeface="+mn-ea"/>
                <a:cs typeface="+mn-cs"/>
              </a:rPr>
              <a:t> аграрного </a:t>
            </a:r>
            <a:r>
              <a:rPr lang="ru-RU" sz="1200" b="0" i="0" kern="1200" dirty="0" err="1" smtClean="0">
                <a:solidFill>
                  <a:schemeClr val="tx1"/>
                </a:solidFill>
                <a:effectLst/>
                <a:latin typeface="+mn-lt"/>
                <a:ea typeface="+mn-ea"/>
                <a:cs typeface="+mn-cs"/>
              </a:rPr>
              <a:t>розвитку</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країнах</a:t>
            </a:r>
            <a:r>
              <a:rPr lang="ru-RU" sz="1200" b="0" i="0" kern="1200" dirty="0" smtClean="0">
                <a:solidFill>
                  <a:schemeClr val="tx1"/>
                </a:solidFill>
                <a:effectLst/>
                <a:latin typeface="+mn-lt"/>
                <a:ea typeface="+mn-ea"/>
                <a:cs typeface="+mn-cs"/>
              </a:rPr>
              <a:t> з </a:t>
            </a:r>
            <a:r>
              <a:rPr lang="ru-RU" sz="1200" b="0" i="0" kern="1200" dirty="0" err="1" smtClean="0">
                <a:solidFill>
                  <a:schemeClr val="tx1"/>
                </a:solidFill>
                <a:effectLst/>
                <a:latin typeface="+mn-lt"/>
                <a:ea typeface="+mn-ea"/>
                <a:cs typeface="+mn-cs"/>
              </a:rPr>
              <a:t>перехідною</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економікою</a:t>
            </a:r>
            <a:r>
              <a:rPr lang="ru-RU" sz="1200" b="0" i="0" kern="1200" dirty="0" smtClean="0">
                <a:solidFill>
                  <a:schemeClr val="tx1"/>
                </a:solidFill>
                <a:effectLst/>
                <a:latin typeface="+mn-lt"/>
                <a:ea typeface="+mn-ea"/>
                <a:cs typeface="+mn-cs"/>
              </a:rPr>
              <a:t> </a:t>
            </a:r>
          </a:p>
          <a:p>
            <a:endParaRPr lang="ru-RU" sz="1200" b="0" i="0" u="none" strike="noStrike" kern="1200" baseline="0" dirty="0" smtClean="0">
              <a:solidFill>
                <a:schemeClr val="tx1"/>
              </a:solidFill>
              <a:effectLst/>
              <a:latin typeface="+mn-lt"/>
              <a:ea typeface="+mn-ea"/>
              <a:cs typeface="+mn-cs"/>
            </a:endParaRPr>
          </a:p>
          <a:p>
            <a:r>
              <a:rPr lang="ru-RU" sz="1200" b="0" i="0" u="none" strike="noStrike" kern="1200" baseline="0" dirty="0" smtClean="0">
                <a:solidFill>
                  <a:schemeClr val="tx1"/>
                </a:solidFill>
                <a:latin typeface="+mn-lt"/>
                <a:ea typeface="+mn-ea"/>
                <a:cs typeface="+mn-cs"/>
              </a:rPr>
              <a:t>Ми </a:t>
            </a:r>
            <a:r>
              <a:rPr lang="ru-RU" sz="1200" b="0" i="0" u="none" strike="noStrike" kern="1200" baseline="0" dirty="0" err="1" smtClean="0">
                <a:solidFill>
                  <a:schemeClr val="tx1"/>
                </a:solidFill>
                <a:latin typeface="+mn-lt"/>
                <a:ea typeface="+mn-ea"/>
                <a:cs typeface="+mn-cs"/>
              </a:rPr>
              <a:t>використали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підхід</a:t>
            </a:r>
            <a:r>
              <a:rPr lang="ru-RU" sz="1200" b="0" i="0" u="none" strike="noStrike" kern="1200" baseline="0" dirty="0" smtClean="0">
                <a:solidFill>
                  <a:schemeClr val="tx1"/>
                </a:solidFill>
                <a:latin typeface="+mn-lt"/>
                <a:ea typeface="+mn-ea"/>
                <a:cs typeface="+mn-cs"/>
              </a:rPr>
              <a:t> до </a:t>
            </a:r>
            <a:r>
              <a:rPr lang="ru-RU" sz="1200" b="0" i="0" u="none" strike="noStrike" kern="1200" baseline="0" dirty="0" err="1" smtClean="0">
                <a:solidFill>
                  <a:schemeClr val="tx1"/>
                </a:solidFill>
                <a:latin typeface="+mn-lt"/>
                <a:ea typeface="+mn-ea"/>
                <a:cs typeface="+mn-cs"/>
              </a:rPr>
              <a:t>аналізу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зв’язків</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наданими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з </a:t>
            </a:r>
            <a:r>
              <a:rPr lang="ru-RU" sz="1200" b="0" i="0" u="none" strike="noStrike" kern="1200" baseline="0" dirty="0" err="1" smtClean="0">
                <a:solidFill>
                  <a:schemeClr val="tx1"/>
                </a:solidFill>
                <a:latin typeface="+mn-lt"/>
                <a:ea typeface="+mn-ea"/>
                <a:cs typeface="+mn-cs"/>
              </a:rPr>
              <a:t>усієї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України</a:t>
            </a:r>
            <a:r>
              <a:rPr lang="ru-RU" sz="1200" b="0" i="0" u="none" strike="noStrike" kern="1200" baseline="0" dirty="0" smtClean="0">
                <a:solidFill>
                  <a:schemeClr val="tx1"/>
                </a:solidFill>
                <a:latin typeface="+mn-lt"/>
                <a:ea typeface="+mn-ea"/>
                <a:cs typeface="+mn-cs"/>
              </a:rPr>
              <a:t> з 13 000 </a:t>
            </a:r>
            <a:r>
              <a:rPr lang="ru-RU" sz="1200" b="0" i="0" u="none" strike="noStrike" kern="1200" baseline="0" dirty="0" err="1" smtClean="0">
                <a:solidFill>
                  <a:schemeClr val="tx1"/>
                </a:solidFill>
                <a:latin typeface="+mn-lt"/>
                <a:ea typeface="+mn-ea"/>
                <a:cs typeface="+mn-cs"/>
              </a:rPr>
              <a:t>комерційних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підприємств</a:t>
            </a:r>
            <a:r>
              <a:rPr lang="ru-RU" sz="1200" b="0" i="0" u="none" strike="noStrike" kern="1200" baseline="0" dirty="0" smtClean="0">
                <a:solidFill>
                  <a:schemeClr val="tx1"/>
                </a:solidFill>
                <a:latin typeface="+mn-lt"/>
                <a:ea typeface="+mn-ea"/>
                <a:cs typeface="+mn-cs"/>
              </a:rPr>
              <a:t> та </a:t>
            </a:r>
            <a:r>
              <a:rPr lang="ru-RU" sz="1200" b="0" i="0" u="none" strike="noStrike" kern="1200" baseline="0" dirty="0" err="1" smtClean="0">
                <a:solidFill>
                  <a:schemeClr val="tx1"/>
                </a:solidFill>
                <a:latin typeface="+mn-lt"/>
                <a:ea typeface="+mn-ea"/>
                <a:cs typeface="+mn-cs"/>
              </a:rPr>
              <a:t>періодами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метеорологічних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даних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Статис-тичні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взаємозв’язки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між</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історією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та погодою </a:t>
            </a:r>
            <a:r>
              <a:rPr lang="ru-RU" sz="1200" b="0" i="0" u="none" strike="noStrike" kern="1200" baseline="0" dirty="0" err="1" smtClean="0">
                <a:solidFill>
                  <a:schemeClr val="tx1"/>
                </a:solidFill>
                <a:latin typeface="+mn-lt"/>
                <a:ea typeface="+mn-ea"/>
                <a:cs typeface="+mn-cs"/>
              </a:rPr>
              <a:t>були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використані</a:t>
            </a:r>
            <a:r>
              <a:rPr lang="ru-RU" sz="1200" b="0" i="0" u="none" strike="noStrike" kern="1200" baseline="0" dirty="0" smtClean="0">
                <a:solidFill>
                  <a:schemeClr val="tx1"/>
                </a:solidFill>
                <a:latin typeface="+mn-lt"/>
                <a:ea typeface="+mn-ea"/>
                <a:cs typeface="+mn-cs"/>
              </a:rPr>
              <a:t> для прогнозу-</a:t>
            </a:r>
            <a:r>
              <a:rPr lang="ru-RU" sz="1200" b="0" i="0" u="none" strike="noStrike" kern="1200" baseline="0" dirty="0" err="1" smtClean="0">
                <a:solidFill>
                  <a:schemeClr val="tx1"/>
                </a:solidFill>
                <a:latin typeface="+mn-lt"/>
                <a:ea typeface="+mn-ea"/>
                <a:cs typeface="+mn-cs"/>
              </a:rPr>
              <a:t>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врожайності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озимої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двох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сценаріях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майбутніх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кліматичних</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незна-чної</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зміни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кліматичного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результати</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показують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обмежений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майбутню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Однак</a:t>
            </a:r>
            <a:r>
              <a:rPr lang="ru-RU" sz="1200" b="0" i="0" u="none" strike="noStrike" kern="1200" baseline="0" dirty="0" smtClean="0">
                <a:solidFill>
                  <a:schemeClr val="tx1"/>
                </a:solidFill>
                <a:latin typeface="+mn-lt"/>
                <a:ea typeface="+mn-ea"/>
                <a:cs typeface="+mn-cs"/>
              </a:rPr>
              <a:t>, за </a:t>
            </a:r>
            <a:r>
              <a:rPr lang="ru-RU" sz="1200" b="0" i="0" u="none" strike="noStrike" kern="1200" baseline="0" dirty="0" err="1" smtClean="0">
                <a:solidFill>
                  <a:schemeClr val="tx1"/>
                </a:solidFill>
                <a:latin typeface="+mn-lt"/>
                <a:ea typeface="+mn-ea"/>
                <a:cs typeface="+mn-cs"/>
              </a:rPr>
              <a:t>сценарію</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значного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впливу</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який</a:t>
            </a:r>
            <a:r>
              <a:rPr lang="ru-RU" sz="1200" b="0" i="0" u="none" strike="noStrike" kern="1200" baseline="0" dirty="0" smtClean="0">
                <a:solidFill>
                  <a:schemeClr val="tx1"/>
                </a:solidFill>
                <a:latin typeface="+mn-lt"/>
                <a:ea typeface="+mn-ea"/>
                <a:cs typeface="+mn-cs"/>
              </a:rPr>
              <a:t>, на </a:t>
            </a:r>
            <a:r>
              <a:rPr lang="ru-RU" sz="1200" b="0" i="0" u="none" strike="noStrike" kern="1200" baseline="0" dirty="0" err="1" smtClean="0">
                <a:solidFill>
                  <a:schemeClr val="tx1"/>
                </a:solidFill>
                <a:latin typeface="+mn-lt"/>
                <a:ea typeface="+mn-ea"/>
                <a:cs typeface="+mn-cs"/>
              </a:rPr>
              <a:t>даний</a:t>
            </a:r>
            <a:r>
              <a:rPr lang="ru-RU" sz="1200" b="0" i="0" u="none" strike="noStrike" kern="1200" baseline="0" dirty="0" smtClean="0">
                <a:solidFill>
                  <a:schemeClr val="tx1"/>
                </a:solidFill>
                <a:latin typeface="+mn-lt"/>
                <a:ea typeface="+mn-ea"/>
                <a:cs typeface="+mn-cs"/>
              </a:rPr>
              <a:t> час, є </a:t>
            </a:r>
            <a:r>
              <a:rPr lang="ru-RU" sz="1200" b="0" i="0" u="none" strike="noStrike" kern="1200" baseline="0" dirty="0" err="1" smtClean="0">
                <a:solidFill>
                  <a:schemeClr val="tx1"/>
                </a:solidFill>
                <a:latin typeface="+mn-lt"/>
                <a:ea typeface="+mn-ea"/>
                <a:cs typeface="+mn-cs"/>
              </a:rPr>
              <a:t>більш</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ймовірним</a:t>
            </a:r>
            <a:r>
              <a:rPr lang="ru-RU" sz="1200" b="0" i="0" u="none" strike="noStrike" kern="1200" baseline="0" dirty="0" smtClean="0">
                <a:solidFill>
                  <a:schemeClr val="tx1"/>
                </a:solidFill>
                <a:latin typeface="+mn-lt"/>
                <a:ea typeface="+mn-ea"/>
                <a:cs typeface="+mn-cs"/>
              </a:rPr>
              <a:t> в </a:t>
            </a:r>
            <a:r>
              <a:rPr lang="ru-RU" sz="1200" b="0" i="0" u="none" strike="noStrike" kern="1200" baseline="0" dirty="0" err="1" smtClean="0">
                <a:solidFill>
                  <a:schemeClr val="tx1"/>
                </a:solidFill>
                <a:latin typeface="+mn-lt"/>
                <a:ea typeface="+mn-ea"/>
                <a:cs typeface="+mn-cs"/>
              </a:rPr>
              <a:t>результаті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використання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традиційних</a:t>
            </a:r>
            <a:r>
              <a:rPr lang="ru-RU" sz="1200" b="0" i="0" u="none" strike="noStrike" kern="1200" baseline="0" dirty="0" smtClean="0">
                <a:solidFill>
                  <a:schemeClr val="tx1"/>
                </a:solidFill>
                <a:latin typeface="+mn-lt"/>
                <a:ea typeface="+mn-ea"/>
                <a:cs typeface="+mn-cs"/>
              </a:rPr>
              <a:t> моделей </a:t>
            </a:r>
            <a:r>
              <a:rPr lang="ru-RU" sz="1200" b="0" i="0" u="none" strike="noStrike" kern="1200" baseline="0" dirty="0" err="1" smtClean="0">
                <a:solidFill>
                  <a:schemeClr val="tx1"/>
                </a:solidFill>
                <a:latin typeface="+mn-lt"/>
                <a:ea typeface="+mn-ea"/>
                <a:cs typeface="+mn-cs"/>
              </a:rPr>
              <a:t>вирощування</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врожайність</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пшениці</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може</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значно</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знизитись</a:t>
            </a:r>
            <a:r>
              <a:rPr lang="ru-RU" sz="1200" b="0" i="0" u="none" strike="noStrike" kern="1200" baseline="0" dirty="0" smtClean="0">
                <a:solidFill>
                  <a:schemeClr val="tx1"/>
                </a:solidFill>
                <a:latin typeface="+mn-lt"/>
                <a:ea typeface="+mn-ea"/>
                <a:cs typeface="+mn-cs"/>
              </a:rPr>
              <a:t>, особливо, в </a:t>
            </a:r>
            <a:r>
              <a:rPr lang="ru-RU" sz="1200" b="0" i="0" u="none" strike="noStrike" kern="1200" baseline="0" dirty="0" err="1" smtClean="0">
                <a:solidFill>
                  <a:schemeClr val="tx1"/>
                </a:solidFill>
                <a:latin typeface="+mn-lt"/>
                <a:ea typeface="+mn-ea"/>
                <a:cs typeface="+mn-cs"/>
              </a:rPr>
              <a:t>південній</a:t>
            </a:r>
            <a:r>
              <a:rPr lang="ru-RU" sz="1200" b="0" i="0" u="none" strike="noStrike" kern="1200" baseline="0" dirty="0" smtClean="0">
                <a:solidFill>
                  <a:schemeClr val="tx1"/>
                </a:solidFill>
                <a:latin typeface="+mn-lt"/>
                <a:ea typeface="+mn-ea"/>
                <a:cs typeface="+mn-cs"/>
              </a:rPr>
              <a:t> </a:t>
            </a:r>
            <a:r>
              <a:rPr lang="ru-RU" sz="1200" b="0" i="0" u="none" strike="noStrike" kern="1200" baseline="0" dirty="0" err="1" smtClean="0">
                <a:solidFill>
                  <a:schemeClr val="tx1"/>
                </a:solidFill>
                <a:latin typeface="+mn-lt"/>
                <a:ea typeface="+mn-ea"/>
                <a:cs typeface="+mn-cs"/>
              </a:rPr>
              <a:t>зоні</a:t>
            </a:r>
            <a:r>
              <a:rPr lang="ru-RU" sz="1200" b="0" i="0" u="none" strike="noStrike" kern="1200" baseline="0" dirty="0" smtClean="0">
                <a:solidFill>
                  <a:schemeClr val="tx1"/>
                </a:solidFill>
                <a:latin typeface="+mn-lt"/>
                <a:ea typeface="+mn-ea"/>
                <a:cs typeface="+mn-cs"/>
              </a:rPr>
              <a:t> степу. </a:t>
            </a:r>
            <a:endParaRPr lang="en-US" sz="1200" b="0" i="0" u="none" strike="noStrike" kern="1200" baseline="0" dirty="0" smtClean="0">
              <a:solidFill>
                <a:schemeClr val="tx1"/>
              </a:solidFill>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Figure 11 shows that particularly the steppe region may suffer from substantial reduction in output by 2070, with 0.48 Mt less in RCP 4.5 (a reduction of 11%) and 0.81 Mt less in RCP 8.5 (-18%). In the Forest Steppe, wheat output will reduce much less by 0.1 Mt (-2.2%) in RCP 4.5 and 0.26 Mt (-6%) in RCP 8.5 while the Mixed Forest zone will see higher output, albeit at low levels because of the low acreage dedicated to wheat production and the lower yields. Overall, wheat production across all of Ukraine may decrease by 0.72 Mt in RCP 4.5 (- 6.5 %) and by 1.26 Mt (- 11.4 %) in RCP 8.5.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We used the statistical database of the Ukrainian Agribusiness Club (hereafter, UCAB database). The data cover more than 15,000 farms that reported farm-level data on agricultural </a:t>
            </a:r>
            <a:r>
              <a:rPr lang="en-US" sz="1200" b="0" i="0" u="none" strike="noStrike" kern="1200" baseline="0" dirty="0" err="1" smtClean="0">
                <a:solidFill>
                  <a:schemeClr val="tx1"/>
                </a:solidFill>
                <a:latin typeface="+mn-lt"/>
                <a:ea typeface="+mn-ea"/>
                <a:cs typeface="+mn-cs"/>
              </a:rPr>
              <a:t>produc-tion</a:t>
            </a:r>
            <a:r>
              <a:rPr lang="en-US" sz="1200" b="0" i="0" u="none" strike="noStrike" kern="1200" baseline="0" dirty="0" smtClean="0">
                <a:solidFill>
                  <a:schemeClr val="tx1"/>
                </a:solidFill>
                <a:latin typeface="+mn-lt"/>
                <a:ea typeface="+mn-ea"/>
                <a:cs typeface="+mn-cs"/>
              </a:rPr>
              <a:t>, sales, and input use between 2005 and 2012. All agricultural enterprises in Ukraine are included in the database as well as a substantial share of the family farms.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European Climate Assessment &amp; Dataset (ECA&amp;D) provides the ENSEMBLES Observations gridded dataset (E-OBS) with daily meteorological observations throughout Europe with a spa-</a:t>
            </a:r>
            <a:r>
              <a:rPr lang="en-US" sz="1200" b="0" i="0" u="none" strike="noStrike" kern="1200" baseline="0" dirty="0" err="1" smtClean="0">
                <a:solidFill>
                  <a:schemeClr val="tx1"/>
                </a:solidFill>
                <a:latin typeface="+mn-lt"/>
                <a:ea typeface="+mn-ea"/>
                <a:cs typeface="+mn-cs"/>
              </a:rPr>
              <a:t>tial</a:t>
            </a:r>
            <a:r>
              <a:rPr lang="en-US" sz="1200" b="0" i="0" u="none" strike="noStrike" kern="1200" baseline="0" dirty="0" smtClean="0">
                <a:solidFill>
                  <a:schemeClr val="tx1"/>
                </a:solidFill>
                <a:latin typeface="+mn-lt"/>
                <a:ea typeface="+mn-ea"/>
                <a:cs typeface="+mn-cs"/>
              </a:rPr>
              <a:t> resolution of 25 km (</a:t>
            </a:r>
            <a:r>
              <a:rPr lang="en-US" sz="1200" b="0" i="0" u="none" strike="noStrike" kern="1200" baseline="0" dirty="0" err="1" smtClean="0">
                <a:solidFill>
                  <a:schemeClr val="tx1"/>
                </a:solidFill>
                <a:latin typeface="+mn-lt"/>
                <a:ea typeface="+mn-ea"/>
                <a:cs typeface="+mn-cs"/>
              </a:rPr>
              <a:t>Haylock</a:t>
            </a:r>
            <a:r>
              <a:rPr lang="en-US" sz="1200" b="0" i="0" u="none" strike="noStrike" kern="1200" baseline="0" dirty="0" smtClean="0">
                <a:solidFill>
                  <a:schemeClr val="tx1"/>
                </a:solidFill>
                <a:latin typeface="+mn-lt"/>
                <a:ea typeface="+mn-ea"/>
                <a:cs typeface="+mn-cs"/>
              </a:rPr>
              <a:t> et al. 2008). </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Agriculture is a crucial sector for the Ukrainian economy and contributed on average 10 % to gross domestic product between 2005 and 2012 (World Bank 2016). Within agriculture, cereal production contributes about one third to total production value and is the most important land use in terms of area used. Overall, cereal production amounted to 42 million tons on average between 2005 and 2012 (World Bank 2016). Winter wheat is the dominant grain, occupying about 50% of all area cultivated with cereals (FAO 2016) and Ukraine was the 7th largest ex-porter of wheat in 2012 (FAO 2016). However, the high weather variability contributes to the high yield variability observed in Ukraine (Ray et al. 2015), and climate change will likely in-crease the production risk (</a:t>
            </a:r>
            <a:r>
              <a:rPr lang="en-US" sz="1200" b="0" i="0" u="none" strike="noStrike" kern="1200" baseline="0" dirty="0" err="1" smtClean="0">
                <a:solidFill>
                  <a:schemeClr val="tx1"/>
                </a:solidFill>
                <a:latin typeface="+mn-lt"/>
                <a:ea typeface="+mn-ea"/>
                <a:cs typeface="+mn-cs"/>
              </a:rPr>
              <a:t>Nikolayeva</a:t>
            </a:r>
            <a:r>
              <a:rPr lang="en-US" sz="1200" b="0" i="0" u="none" strike="noStrike" kern="1200" baseline="0" dirty="0" smtClean="0">
                <a:solidFill>
                  <a:schemeClr val="tx1"/>
                </a:solidFill>
                <a:latin typeface="+mn-lt"/>
                <a:ea typeface="+mn-ea"/>
                <a:cs typeface="+mn-cs"/>
              </a:rPr>
              <a:t> et al. 2012, Ministry of Environment and Natural Resources of Ukraine et al. 2013). </a:t>
            </a:r>
            <a:endParaRPr lang="uk-UA" sz="1200" b="0" i="0" u="none" strike="noStrike" kern="1200" baseline="0" dirty="0" smtClean="0">
              <a:solidFill>
                <a:schemeClr val="tx1"/>
              </a:solidFill>
              <a:latin typeface="+mn-lt"/>
              <a:ea typeface="+mn-ea"/>
              <a:cs typeface="+mn-cs"/>
            </a:endParaRPr>
          </a:p>
          <a:p>
            <a:endParaRPr lang="uk-UA" dirty="0" smtClean="0">
              <a:hlinkClick r:id="rId4"/>
            </a:endParaRPr>
          </a:p>
          <a:p>
            <a:r>
              <a:rPr lang="en-US" dirty="0" smtClean="0"/>
              <a:t>Climate change endangers future crop production through alterations in temperatures, changing precipitation patterns, and more frequent extreme weather events. It is therefore urgent to understand the potential effects that changing weather parameters may have on crop yields in order to adapt to climate change.</a:t>
            </a:r>
          </a:p>
          <a:p>
            <a:r>
              <a:rPr lang="en-US" dirty="0" smtClean="0"/>
              <a:t>Ukraine is particularly interesting in that respect because the country is an important player on the global grain market thanks to its large tracts of suitable agricultural lands. Historic climate data already point to increasing temperatures in Ukraine and climate forecasts suggest further warming, particularly in Southern Ukraine. We used a statistical approach to analyze associations between reported yields of winter wheat from countrywide data of 13,000 commercial farms and time series of historic weather data. The statistical relationships between historic yields and weather were used to predict the yield responses of winter wheat for two scenarios of future climate change. Under the modest climate change scenario, the results suggest limited effects on future wheat yields. However, the higher emissions scenario, which, at present, is close to the business-as-usual pathway, may substantially decrease wheat yields, particularly in the southern Steppe zone. Conversely, rising temperatures and increasing precipitation may slightly extend the growing period and result in modest yield increases in less fertile areas in northern Ukraine. To secure future crop production in view of climate change, more investments into regionally targeted adaptation strategies are warranted, such as into improvement of agronomic management strategies and developing </a:t>
            </a:r>
            <a:r>
              <a:rPr lang="en-US" dirty="0" err="1" smtClean="0"/>
              <a:t>droughtresistant</a:t>
            </a:r>
            <a:r>
              <a:rPr lang="en-US" dirty="0" smtClean="0"/>
              <a:t> plant material. </a:t>
            </a:r>
          </a:p>
          <a:p>
            <a:endParaRPr lang="en-US" dirty="0" smtClean="0"/>
          </a:p>
          <a:p>
            <a:endParaRPr lang="en-US" dirty="0" smtClean="0"/>
          </a:p>
          <a:p>
            <a:endParaRPr lang="uk-UA" dirty="0" smtClean="0"/>
          </a:p>
          <a:p>
            <a:r>
              <a:rPr lang="en-US" dirty="0" smtClean="0"/>
              <a:t>Research</a:t>
            </a:r>
            <a:r>
              <a:rPr lang="en-US" baseline="0" dirty="0" smtClean="0"/>
              <a:t> study by APD partner- IAMO  (2016)</a:t>
            </a:r>
            <a:endParaRPr lang="uk-UA" dirty="0" smtClean="0"/>
          </a:p>
          <a:p>
            <a:endParaRPr lang="en-US" dirty="0"/>
          </a:p>
        </p:txBody>
      </p:sp>
      <p:sp>
        <p:nvSpPr>
          <p:cNvPr id="4" name="Номер слайда 3"/>
          <p:cNvSpPr>
            <a:spLocks noGrp="1"/>
          </p:cNvSpPr>
          <p:nvPr>
            <p:ph type="sldNum" sz="quarter" idx="10"/>
          </p:nvPr>
        </p:nvSpPr>
        <p:spPr/>
        <p:txBody>
          <a:bodyPr/>
          <a:lstStyle/>
          <a:p>
            <a:fld id="{C648E806-614F-4924-9E67-EA29F322C743}" type="slidenum">
              <a:rPr lang="en-US" smtClean="0"/>
              <a:t>6</a:t>
            </a:fld>
            <a:endParaRPr lang="en-US"/>
          </a:p>
        </p:txBody>
      </p:sp>
    </p:spTree>
    <p:extLst>
      <p:ext uri="{BB962C8B-B14F-4D97-AF65-F5344CB8AC3E}">
        <p14:creationId xmlns:p14="http://schemas.microsoft.com/office/powerpoint/2010/main" val="284776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7C6F90F-837A-462A-826A-EE929774C2A2}"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3191825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7C6F90F-837A-462A-826A-EE929774C2A2}"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47627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7C6F90F-837A-462A-826A-EE929774C2A2}"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1033323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Титульный слайд">
    <p:spTree>
      <p:nvGrpSpPr>
        <p:cNvPr id="1" name=""/>
        <p:cNvGrpSpPr/>
        <p:nvPr/>
      </p:nvGrpSpPr>
      <p:grpSpPr>
        <a:xfrm>
          <a:off x="0" y="0"/>
          <a:ext cx="0" cy="0"/>
          <a:chOff x="0" y="0"/>
          <a:chExt cx="0" cy="0"/>
        </a:xfrm>
      </p:grpSpPr>
      <p:pic>
        <p:nvPicPr>
          <p:cNvPr id="17" name="Picture 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6167891"/>
            <a:ext cx="9169400" cy="141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Рисунок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03" y="175513"/>
            <a:ext cx="2926080" cy="674809"/>
          </a:xfrm>
          <a:prstGeom prst="rect">
            <a:avLst/>
          </a:prstGeom>
        </p:spPr>
      </p:pic>
      <p:pic>
        <p:nvPicPr>
          <p:cNvPr id="3" name="Рисунок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51590" y="6743"/>
            <a:ext cx="1412899" cy="958927"/>
          </a:xfrm>
          <a:prstGeom prst="rect">
            <a:avLst/>
          </a:prstGeom>
        </p:spPr>
      </p:pic>
      <p:sp>
        <p:nvSpPr>
          <p:cNvPr id="9" name="TextBox 8">
            <a:extLst>
              <a:ext uri="{FF2B5EF4-FFF2-40B4-BE49-F238E27FC236}">
                <a16:creationId xmlns:a16="http://schemas.microsoft.com/office/drawing/2014/main" id="{E2BB1002-513A-9440-A4BF-32EA739A8D4E}"/>
              </a:ext>
            </a:extLst>
          </p:cNvPr>
          <p:cNvSpPr txBox="1"/>
          <p:nvPr userDrawn="1"/>
        </p:nvSpPr>
        <p:spPr>
          <a:xfrm>
            <a:off x="1155245" y="1265404"/>
            <a:ext cx="4041380" cy="219291"/>
          </a:xfrm>
          <a:prstGeom prst="rect">
            <a:avLst/>
          </a:prstGeom>
          <a:noFill/>
        </p:spPr>
        <p:txBody>
          <a:bodyPr wrap="square" rtlCol="0">
            <a:spAutoFit/>
          </a:bodyPr>
          <a:lstStyle/>
          <a:p>
            <a:r>
              <a:rPr lang="uk-UA" sz="825" dirty="0">
                <a:latin typeface="Arial" panose="020B0604020202020204" pitchFamily="34" charset="0"/>
                <a:cs typeface="Arial" panose="020B0604020202020204" pitchFamily="34" charset="0"/>
              </a:rPr>
              <a:t>При Національній академії сільськогосподарських дорадчих служб України</a:t>
            </a:r>
            <a:endParaRPr lang="en-US" sz="825" dirty="0">
              <a:latin typeface="Arial" panose="020B0604020202020204" pitchFamily="34" charset="0"/>
              <a:cs typeface="Arial" panose="020B0604020202020204" pitchFamily="34" charset="0"/>
            </a:endParaRPr>
          </a:p>
        </p:txBody>
      </p:sp>
      <p:pic>
        <p:nvPicPr>
          <p:cNvPr id="10" name="Рисунок 9">
            <a:extLst>
              <a:ext uri="{FF2B5EF4-FFF2-40B4-BE49-F238E27FC236}">
                <a16:creationId xmlns:a16="http://schemas.microsoft.com/office/drawing/2014/main" id="{7562FADE-F112-B748-9A36-01238246BA9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35023" y="1265443"/>
            <a:ext cx="758646" cy="210055"/>
          </a:xfrm>
          <a:prstGeom prst="rect">
            <a:avLst/>
          </a:prstGeom>
        </p:spPr>
      </p:pic>
      <p:pic>
        <p:nvPicPr>
          <p:cNvPr id="11" name="Рисунок 10">
            <a:extLst>
              <a:ext uri="{FF2B5EF4-FFF2-40B4-BE49-F238E27FC236}">
                <a16:creationId xmlns:a16="http://schemas.microsoft.com/office/drawing/2014/main" id="{365392D4-E478-9346-8948-950D0B2720DB}"/>
              </a:ext>
            </a:extLst>
          </p:cNvPr>
          <p:cNvPicPr>
            <a:picLocks/>
          </p:cNvPicPr>
          <p:nvPr userDrawn="1"/>
        </p:nvPicPr>
        <p:blipFill>
          <a:blip r:embed="rId6" cstate="hqprint">
            <a:extLst>
              <a:ext uri="{28A0092B-C50C-407E-A947-70E740481C1C}">
                <a14:useLocalDpi xmlns:a14="http://schemas.microsoft.com/office/drawing/2010/main"/>
              </a:ext>
            </a:extLst>
          </a:blip>
          <a:stretch>
            <a:fillRect/>
          </a:stretch>
        </p:blipFill>
        <p:spPr>
          <a:xfrm>
            <a:off x="3663972" y="29987"/>
            <a:ext cx="1080000" cy="1008000"/>
          </a:xfrm>
          <a:prstGeom prst="rect">
            <a:avLst/>
          </a:prstGeom>
        </p:spPr>
      </p:pic>
      <p:pic>
        <p:nvPicPr>
          <p:cNvPr id="12" name="Рисунок 11">
            <a:extLst>
              <a:ext uri="{FF2B5EF4-FFF2-40B4-BE49-F238E27FC236}">
                <a16:creationId xmlns:a16="http://schemas.microsoft.com/office/drawing/2014/main" id="{3CF1DA3A-1486-074E-B815-5279399AB988}"/>
              </a:ext>
            </a:extLst>
          </p:cNvPr>
          <p:cNvPicPr>
            <a:picLocks noChangeAspect="1"/>
          </p:cNvPicPr>
          <p:nvPr userDrawn="1"/>
        </p:nvPicPr>
        <p:blipFill rotWithShape="1">
          <a:blip r:embed="rId7" cstate="hqprint">
            <a:extLst>
              <a:ext uri="{28A0092B-C50C-407E-A947-70E740481C1C}">
                <a14:useLocalDpi xmlns:a14="http://schemas.microsoft.com/office/drawing/2010/main"/>
              </a:ext>
            </a:extLst>
          </a:blip>
          <a:srcRect/>
          <a:stretch/>
        </p:blipFill>
        <p:spPr bwMode="auto">
          <a:xfrm>
            <a:off x="4763142" y="24551"/>
            <a:ext cx="1134572" cy="1008000"/>
          </a:xfrm>
          <a:prstGeom prst="rect">
            <a:avLst/>
          </a:prstGeom>
          <a:ln>
            <a:noFill/>
          </a:ln>
          <a:extLst>
            <a:ext uri="{53640926-AAD7-44D8-BBD7-CCE9431645EC}">
              <a14:shadowObscured xmlns:a14="http://schemas.microsoft.com/office/drawing/2010/main"/>
            </a:ext>
          </a:extLst>
        </p:spPr>
      </p:pic>
      <p:pic>
        <p:nvPicPr>
          <p:cNvPr id="13" name="Рисунок 12">
            <a:extLst>
              <a:ext uri="{FF2B5EF4-FFF2-40B4-BE49-F238E27FC236}">
                <a16:creationId xmlns:a16="http://schemas.microsoft.com/office/drawing/2014/main" id="{2B8402A2-6B3C-D64B-A28F-4F2BC15F9AD9}"/>
              </a:ext>
            </a:extLst>
          </p:cNvPr>
          <p:cNvPicPr>
            <a:picLocks noChangeAspect="1"/>
          </p:cNvPicPr>
          <p:nvPr userDrawn="1"/>
        </p:nvPicPr>
        <p:blipFill rotWithShape="1">
          <a:blip r:embed="rId8" cstate="hqprint">
            <a:extLst>
              <a:ext uri="{28A0092B-C50C-407E-A947-70E740481C1C}">
                <a14:useLocalDpi xmlns:a14="http://schemas.microsoft.com/office/drawing/2010/main"/>
              </a:ext>
            </a:extLst>
          </a:blip>
          <a:srcRect/>
          <a:stretch/>
        </p:blipFill>
        <p:spPr bwMode="auto">
          <a:xfrm>
            <a:off x="5916575" y="15304"/>
            <a:ext cx="1133714" cy="1008000"/>
          </a:xfrm>
          <a:prstGeom prst="rect">
            <a:avLst/>
          </a:prstGeom>
          <a:ln>
            <a:noFill/>
          </a:ln>
          <a:extLst>
            <a:ext uri="{53640926-AAD7-44D8-BBD7-CCE9431645EC}">
              <a14:shadowObscured xmlns:a14="http://schemas.microsoft.com/office/drawing/2010/main"/>
            </a:ext>
          </a:extLst>
        </p:spPr>
      </p:pic>
      <p:pic>
        <p:nvPicPr>
          <p:cNvPr id="14" name="Picture 45">
            <a:extLst>
              <a:ext uri="{FF2B5EF4-FFF2-40B4-BE49-F238E27FC236}">
                <a16:creationId xmlns:a16="http://schemas.microsoft.com/office/drawing/2014/main" id="{EE4227DB-ED2A-3E4B-96FF-55A69A90C2E6}"/>
              </a:ext>
            </a:extLst>
          </p:cNvPr>
          <p:cNvPicPr/>
          <p:nvPr userDrawn="1"/>
        </p:nvPicPr>
        <p:blipFill>
          <a:blip r:embed="rId2">
            <a:extLst>
              <a:ext uri="{28A0092B-C50C-407E-A947-70E740481C1C}">
                <a14:useLocalDpi xmlns:a14="http://schemas.microsoft.com/office/drawing/2010/main"/>
              </a:ext>
            </a:extLst>
          </a:blip>
          <a:srcRect/>
          <a:stretch>
            <a:fillRect/>
          </a:stretch>
        </p:blipFill>
        <p:spPr bwMode="auto">
          <a:xfrm>
            <a:off x="0" y="1023388"/>
            <a:ext cx="9233210" cy="189865"/>
          </a:xfrm>
          <a:prstGeom prst="rect">
            <a:avLst/>
          </a:prstGeom>
          <a:noFill/>
          <a:ln>
            <a:noFill/>
          </a:ln>
          <a:effectLst/>
          <a:extLst/>
        </p:spPr>
      </p:pic>
      <p:pic>
        <p:nvPicPr>
          <p:cNvPr id="18" name="Рисунок 17">
            <a:extLst>
              <a:ext uri="{FF2B5EF4-FFF2-40B4-BE49-F238E27FC236}">
                <a16:creationId xmlns:a16="http://schemas.microsoft.com/office/drawing/2014/main" id="{A33489DC-0576-054D-ADF2-09DDC23BB480}"/>
              </a:ext>
            </a:extLst>
          </p:cNvPr>
          <p:cNvPicPr>
            <a:picLocks noChangeAspect="1"/>
          </p:cNvPicPr>
          <p:nvPr userDrawn="1"/>
        </p:nvPicPr>
        <p:blipFill rotWithShape="1">
          <a:blip r:embed="rId9" cstate="hqprint">
            <a:extLst>
              <a:ext uri="{28A0092B-C50C-407E-A947-70E740481C1C}">
                <a14:useLocalDpi xmlns:a14="http://schemas.microsoft.com/office/drawing/2010/main"/>
              </a:ext>
            </a:extLst>
          </a:blip>
          <a:srcRect/>
          <a:stretch/>
        </p:blipFill>
        <p:spPr>
          <a:xfrm>
            <a:off x="6888170" y="733288"/>
            <a:ext cx="324000" cy="432000"/>
          </a:xfrm>
          <a:prstGeom prst="ellipse">
            <a:avLst/>
          </a:prstGeom>
        </p:spPr>
      </p:pic>
    </p:spTree>
    <p:extLst>
      <p:ext uri="{BB962C8B-B14F-4D97-AF65-F5344CB8AC3E}">
        <p14:creationId xmlns:p14="http://schemas.microsoft.com/office/powerpoint/2010/main" val="3783415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Пользовательский макет">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r>
              <a:rPr lang="ru-RU" smtClean="0"/>
              <a:t>IFA, Kiew, 12.02.2016</a:t>
            </a:r>
            <a:endParaRPr lang="en-US"/>
          </a:p>
        </p:txBody>
      </p:sp>
      <p:sp>
        <p:nvSpPr>
          <p:cNvPr id="4" name="Нижний колонтитул 3"/>
          <p:cNvSpPr>
            <a:spLocks noGrp="1"/>
          </p:cNvSpPr>
          <p:nvPr>
            <p:ph type="ftr" sz="quarter" idx="11"/>
          </p:nvPr>
        </p:nvSpPr>
        <p:spPr/>
        <p:txBody>
          <a:bodyPr/>
          <a:lstStyle/>
          <a:p>
            <a:r>
              <a:rPr lang="de-DE" smtClean="0"/>
              <a:t>Bodenmarkt in der Ukraine</a:t>
            </a:r>
            <a:endParaRPr lang="en-US"/>
          </a:p>
        </p:txBody>
      </p:sp>
      <p:sp>
        <p:nvSpPr>
          <p:cNvPr id="5" name="Номер слайда 4"/>
          <p:cNvSpPr>
            <a:spLocks noGrp="1"/>
          </p:cNvSpPr>
          <p:nvPr>
            <p:ph type="sldNum" sz="quarter" idx="12"/>
          </p:nvPr>
        </p:nvSpPr>
        <p:spPr/>
        <p:txBody>
          <a:bodyPr/>
          <a:lstStyle/>
          <a:p>
            <a:fld id="{90CBD19C-938B-45CF-B74A-A389C0D0F9AA}" type="slidenum">
              <a:rPr lang="en-US" smtClean="0"/>
              <a:t>‹#›</a:t>
            </a:fld>
            <a:endParaRPr lang="en-US"/>
          </a:p>
        </p:txBody>
      </p:sp>
      <p:pic>
        <p:nvPicPr>
          <p:cNvPr id="7" name="Picture 6" descr="\\10.0.1.79\apd\Tools\Templates\Logos\APD_logos\Logo_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35600" y="203200"/>
            <a:ext cx="3635375" cy="685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161230"/>
            <a:ext cx="9169400" cy="141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012028"/>
            <a:ext cx="9169400" cy="207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51176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7C6F90F-837A-462A-826A-EE929774C2A2}"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109966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7C6F90F-837A-462A-826A-EE929774C2A2}"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2061020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7C6F90F-837A-462A-826A-EE929774C2A2}"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690648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7C6F90F-837A-462A-826A-EE929774C2A2}" type="datetimeFigureOut">
              <a:rPr lang="en-US" smtClean="0"/>
              <a:t>6/6/2019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317676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7C6F90F-837A-462A-826A-EE929774C2A2}" type="datetimeFigureOut">
              <a:rPr lang="en-US" smtClean="0"/>
              <a:t>6/6/2019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414910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6F90F-837A-462A-826A-EE929774C2A2}" type="datetimeFigureOut">
              <a:rPr lang="en-US" smtClean="0"/>
              <a:t>6/6/2019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3597420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7C6F90F-837A-462A-826A-EE929774C2A2}"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151111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7C6F90F-837A-462A-826A-EE929774C2A2}"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FB657C-D61E-40DC-B272-B63BD12496C9}" type="slidenum">
              <a:rPr lang="en-US" smtClean="0"/>
              <a:t>‹#›</a:t>
            </a:fld>
            <a:endParaRPr lang="en-US"/>
          </a:p>
        </p:txBody>
      </p:sp>
    </p:spTree>
    <p:extLst>
      <p:ext uri="{BB962C8B-B14F-4D97-AF65-F5344CB8AC3E}">
        <p14:creationId xmlns:p14="http://schemas.microsoft.com/office/powerpoint/2010/main" val="3938156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6F90F-837A-462A-826A-EE929774C2A2}" type="datetimeFigureOut">
              <a:rPr lang="en-US" smtClean="0"/>
              <a:t>6/6/2019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B657C-D61E-40DC-B272-B63BD12496C9}" type="slidenum">
              <a:rPr lang="en-US" smtClean="0"/>
              <a:t>‹#›</a:t>
            </a:fld>
            <a:endParaRPr lang="en-US"/>
          </a:p>
        </p:txBody>
      </p:sp>
    </p:spTree>
    <p:extLst>
      <p:ext uri="{BB962C8B-B14F-4D97-AF65-F5344CB8AC3E}">
        <p14:creationId xmlns:p14="http://schemas.microsoft.com/office/powerpoint/2010/main" val="93676163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www.apd-ukraine.de/images/APD_APR_05-2016_impact_on_wheat_ukr_fin.pdf"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hyperlink" Target="http://www.apd-ukraine.de/" TargetMode="External"/><Relationship Id="rId5" Type="http://schemas.openxmlformats.org/officeDocument/2006/relationships/hyperlink" Target="http://apd-ukraine.de/" TargetMode="External"/><Relationship Id="rId4" Type="http://schemas.openxmlformats.org/officeDocument/2006/relationships/hyperlink" Target="https://www.apd-ukraine.de/images/APD_APR_05-2016_impact_on_wheat_eng_fi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255995" y="2097319"/>
            <a:ext cx="6519318" cy="3539430"/>
          </a:xfrm>
          <a:prstGeom prst="rect">
            <a:avLst/>
          </a:prstGeom>
          <a:noFill/>
        </p:spPr>
        <p:txBody>
          <a:bodyPr wrap="square" rtlCol="0">
            <a:spAutoFit/>
          </a:bodyPr>
          <a:lstStyle/>
          <a:p>
            <a:pPr algn="ctr"/>
            <a:r>
              <a:rPr lang="uk-UA" sz="3000" b="1" dirty="0">
                <a:latin typeface="Arial" panose="020B0604020202020204" pitchFamily="34" charset="0"/>
                <a:cs typeface="Arial" panose="020B0604020202020204" pitchFamily="34" charset="0"/>
              </a:rPr>
              <a:t>Запуск кліматичного компоненту проекту «Німецько-український </a:t>
            </a:r>
            <a:r>
              <a:rPr lang="uk-UA" sz="3000" b="1" dirty="0" err="1">
                <a:latin typeface="Arial" panose="020B0604020202020204" pitchFamily="34" charset="0"/>
                <a:cs typeface="Arial" panose="020B0604020202020204" pitchFamily="34" charset="0"/>
              </a:rPr>
              <a:t>агрополітичний</a:t>
            </a:r>
            <a:r>
              <a:rPr lang="uk-UA" sz="3000" b="1" dirty="0">
                <a:latin typeface="Arial" panose="020B0604020202020204" pitchFamily="34" charset="0"/>
                <a:cs typeface="Arial" panose="020B0604020202020204" pitchFamily="34" charset="0"/>
              </a:rPr>
              <a:t> діалог»</a:t>
            </a:r>
            <a:endParaRPr lang="ru-RU" sz="3000" b="1" dirty="0">
              <a:latin typeface="Arial" panose="020B0604020202020204" pitchFamily="34" charset="0"/>
              <a:cs typeface="Arial" panose="020B0604020202020204" pitchFamily="34" charset="0"/>
            </a:endParaRPr>
          </a:p>
          <a:p>
            <a:pPr algn="ctr"/>
            <a:endParaRPr lang="ru-RU" sz="3000" b="1" dirty="0" smtClean="0">
              <a:latin typeface="Arial" panose="020B0604020202020204" pitchFamily="34" charset="0"/>
              <a:cs typeface="Arial" panose="020B0604020202020204" pitchFamily="34" charset="0"/>
            </a:endParaRPr>
          </a:p>
          <a:p>
            <a:pPr algn="r"/>
            <a:r>
              <a:rPr lang="ru-RU" sz="3000" i="1" dirty="0" smtClean="0">
                <a:latin typeface="Arial" panose="020B0604020202020204" pitchFamily="34" charset="0"/>
                <a:cs typeface="Arial" panose="020B0604020202020204" pitchFamily="34" charset="0"/>
              </a:rPr>
              <a:t>Юл</a:t>
            </a:r>
            <a:r>
              <a:rPr lang="uk-UA" sz="3000" i="1" dirty="0" err="1" smtClean="0">
                <a:latin typeface="Arial" panose="020B0604020202020204" pitchFamily="34" charset="0"/>
                <a:cs typeface="Arial" panose="020B0604020202020204" pitchFamily="34" charset="0"/>
              </a:rPr>
              <a:t>ія</a:t>
            </a:r>
            <a:r>
              <a:rPr lang="uk-UA" sz="3000" i="1" dirty="0" smtClean="0">
                <a:latin typeface="Arial" panose="020B0604020202020204" pitchFamily="34" charset="0"/>
                <a:cs typeface="Arial" panose="020B0604020202020204" pitchFamily="34" charset="0"/>
              </a:rPr>
              <a:t> </a:t>
            </a:r>
            <a:r>
              <a:rPr lang="uk-UA" sz="3000" i="1" dirty="0" err="1" smtClean="0">
                <a:latin typeface="Arial" panose="020B0604020202020204" pitchFamily="34" charset="0"/>
                <a:cs typeface="Arial" panose="020B0604020202020204" pitchFamily="34" charset="0"/>
              </a:rPr>
              <a:t>Огаренко</a:t>
            </a:r>
            <a:r>
              <a:rPr lang="uk-UA" sz="3000" b="1" i="1" dirty="0">
                <a:latin typeface="Arial" panose="020B0604020202020204" pitchFamily="34" charset="0"/>
                <a:cs typeface="Arial" panose="020B0604020202020204" pitchFamily="34" charset="0"/>
              </a:rPr>
              <a:t> </a:t>
            </a:r>
            <a:endParaRPr lang="ru-RU" sz="3000" b="1" i="1" dirty="0">
              <a:latin typeface="Arial" panose="020B0604020202020204" pitchFamily="34" charset="0"/>
              <a:cs typeface="Arial" panose="020B0604020202020204" pitchFamily="34" charset="0"/>
            </a:endParaRPr>
          </a:p>
          <a:p>
            <a:pPr algn="ctr"/>
            <a:endParaRPr lang="en-US" sz="3000" b="1" dirty="0" smtClean="0">
              <a:latin typeface="Arial" panose="020B0604020202020204" pitchFamily="34" charset="0"/>
              <a:cs typeface="Arial" panose="020B0604020202020204" pitchFamily="34" charset="0"/>
            </a:endParaRPr>
          </a:p>
          <a:p>
            <a:pPr algn="ctr"/>
            <a:endParaRPr lang="en-US" sz="3000" b="1" dirty="0">
              <a:latin typeface="Arial" panose="020B0604020202020204" pitchFamily="34" charset="0"/>
              <a:cs typeface="Arial" panose="020B0604020202020204" pitchFamily="34" charset="0"/>
            </a:endParaRPr>
          </a:p>
          <a:p>
            <a:pPr algn="ctr"/>
            <a:r>
              <a:rPr lang="uk-UA" sz="1400" b="1" dirty="0" smtClean="0">
                <a:latin typeface="Arial" panose="020B0604020202020204" pitchFamily="34" charset="0"/>
                <a:cs typeface="Arial" panose="020B0604020202020204" pitchFamily="34" charset="0"/>
              </a:rPr>
              <a:t>Дніпро</a:t>
            </a:r>
            <a:r>
              <a:rPr lang="uk-UA" sz="1400" b="1" dirty="0" smtClean="0">
                <a:latin typeface="Arial" panose="020B0604020202020204" pitchFamily="34" charset="0"/>
                <a:cs typeface="Arial" panose="020B0604020202020204" pitchFamily="34" charset="0"/>
              </a:rPr>
              <a:t>, 06.06.2019</a:t>
            </a:r>
            <a:endParaRPr lang="ru-RU" sz="1400" b="1" dirty="0">
              <a:latin typeface="Arial" panose="020B0604020202020204" pitchFamily="34" charset="0"/>
              <a:cs typeface="Arial" panose="020B0604020202020204" pitchFamily="34" charset="0"/>
            </a:endParaRPr>
          </a:p>
        </p:txBody>
      </p:sp>
      <p:sp>
        <p:nvSpPr>
          <p:cNvPr id="6" name="Rectangle 5"/>
          <p:cNvSpPr/>
          <p:nvPr/>
        </p:nvSpPr>
        <p:spPr>
          <a:xfrm>
            <a:off x="2105695" y="5636749"/>
            <a:ext cx="4819919" cy="2625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00217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uk-UA" dirty="0" smtClean="0"/>
              <a:t>Дніпро</a:t>
            </a:r>
            <a:r>
              <a:rPr lang="ru-RU" dirty="0" smtClean="0"/>
              <a:t>,   06.</a:t>
            </a:r>
            <a:r>
              <a:rPr lang="de-DE" dirty="0" smtClean="0"/>
              <a:t>0</a:t>
            </a:r>
            <a:r>
              <a:rPr lang="ru-RU" dirty="0" smtClean="0"/>
              <a:t>6</a:t>
            </a:r>
            <a:r>
              <a:rPr lang="de-DE" dirty="0" smtClean="0"/>
              <a:t>.201</a:t>
            </a:r>
            <a:r>
              <a:rPr lang="ru-RU" dirty="0" smtClean="0"/>
              <a:t>9</a:t>
            </a:r>
            <a:endParaRPr lang="en-US" dirty="0"/>
          </a:p>
        </p:txBody>
      </p:sp>
      <p:sp>
        <p:nvSpPr>
          <p:cNvPr id="4" name="Slide Number Placeholder 3"/>
          <p:cNvSpPr>
            <a:spLocks noGrp="1"/>
          </p:cNvSpPr>
          <p:nvPr>
            <p:ph type="sldNum" sz="quarter" idx="12"/>
          </p:nvPr>
        </p:nvSpPr>
        <p:spPr/>
        <p:txBody>
          <a:bodyPr/>
          <a:lstStyle/>
          <a:p>
            <a:fld id="{90CBD19C-938B-45CF-B74A-A389C0D0F9AA}" type="slidenum">
              <a:rPr lang="en-US" smtClean="0"/>
              <a:t>2</a:t>
            </a:fld>
            <a:endParaRPr lang="en-US"/>
          </a:p>
        </p:txBody>
      </p:sp>
      <p:sp>
        <p:nvSpPr>
          <p:cNvPr id="3" name="Rectangle 2"/>
          <p:cNvSpPr/>
          <p:nvPr/>
        </p:nvSpPr>
        <p:spPr>
          <a:xfrm>
            <a:off x="460375" y="2763561"/>
            <a:ext cx="8244191" cy="900246"/>
          </a:xfrm>
          <a:prstGeom prst="rect">
            <a:avLst/>
          </a:prstGeom>
        </p:spPr>
        <p:txBody>
          <a:bodyPr wrap="square">
            <a:spAutoFit/>
          </a:bodyPr>
          <a:lstStyle/>
          <a:p>
            <a:pPr marL="800100" lvl="1" indent="-342900" algn="just">
              <a:lnSpc>
                <a:spcPts val="1700"/>
              </a:lnSpc>
              <a:spcAft>
                <a:spcPts val="600"/>
              </a:spcAft>
              <a:buFont typeface="+mj-lt"/>
              <a:buAutoNum type="arabicPeriod"/>
            </a:pPr>
            <a:endParaRPr lang="en-GB" sz="1600" b="1" dirty="0" smtClean="0">
              <a:latin typeface="Tahoma" panose="020B0604030504040204" pitchFamily="34" charset="0"/>
              <a:ea typeface="Calibri" panose="020F0502020204030204" pitchFamily="34" charset="0"/>
              <a:cs typeface="Times New Roman" panose="02020603050405020304" pitchFamily="18" charset="0"/>
            </a:endParaRPr>
          </a:p>
          <a:p>
            <a:pPr marL="800100" lvl="1" indent="-342900" algn="just">
              <a:lnSpc>
                <a:spcPts val="1700"/>
              </a:lnSpc>
              <a:spcAft>
                <a:spcPts val="600"/>
              </a:spcAft>
              <a:buFont typeface="+mj-lt"/>
              <a:buAutoNum type="arabicPeriod"/>
            </a:pPr>
            <a:endParaRPr lang="en-GB" sz="1600" b="1" dirty="0">
              <a:latin typeface="Tahoma" panose="020B0604030504040204" pitchFamily="34" charset="0"/>
              <a:ea typeface="Calibri" panose="020F0502020204030204" pitchFamily="34" charset="0"/>
              <a:cs typeface="Times New Roman" panose="02020603050405020304" pitchFamily="18" charset="0"/>
            </a:endParaRPr>
          </a:p>
          <a:p>
            <a:pPr lvl="0" algn="just">
              <a:lnSpc>
                <a:spcPts val="1700"/>
              </a:lnSpc>
              <a:spcAft>
                <a:spcPts val="600"/>
              </a:spcAft>
            </a:pPr>
            <a:endParaRPr lang="en-GB" sz="1100" b="1" dirty="0" smtClean="0">
              <a:latin typeface="Tahoma" panose="020B0604030504040204" pitchFamily="34" charset="0"/>
              <a:ea typeface="Calibri" panose="020F0502020204030204" pitchFamily="34" charset="0"/>
              <a:cs typeface="Times New Roman" panose="02020603050405020304" pitchFamily="18" charset="0"/>
            </a:endParaRPr>
          </a:p>
        </p:txBody>
      </p:sp>
      <p:sp>
        <p:nvSpPr>
          <p:cNvPr id="10" name="AutoShape 2" descr="Ð ÐµÐ·ÑÐ»ÑÑÐ°Ñ Ð¿Ð¾ÑÑÐºÑ Ð·Ð¾Ð±ÑÐ°Ð¶ÐµÐ½Ñ Ð·Ð° Ð·Ð°Ð¿Ð¸ÑÐ¾Ð¼ &quot;google ÐºÐ°ÑÑÐ¸Ð½ÐºÐ¸ Ð°Ð´Ð°Ð¿ÑÐ°ÑÐ¸Ñ Ðº Ð¸Ð·Ð¼ÐµÐ½ÐµÐ½Ð¸Ñ ÐºÐ»Ð¸Ð¼Ð°ÑÐ°&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Прямоугольник 13"/>
          <p:cNvSpPr/>
          <p:nvPr/>
        </p:nvSpPr>
        <p:spPr>
          <a:xfrm>
            <a:off x="6682039" y="8684185"/>
            <a:ext cx="1833310" cy="2123658"/>
          </a:xfrm>
          <a:prstGeom prst="rect">
            <a:avLst/>
          </a:prstGeom>
        </p:spPr>
        <p:txBody>
          <a:bodyPr wrap="square">
            <a:spAutoFit/>
          </a:bodyPr>
          <a:lstStyle/>
          <a:p>
            <a:pPr algn="ctr"/>
            <a:endParaRPr lang="uk-UA" sz="2400" b="1" dirty="0" smtClean="0">
              <a:solidFill>
                <a:srgbClr val="0070C0"/>
              </a:solidFill>
              <a:latin typeface="Arial" panose="020B0604020202020204" pitchFamily="34" charset="0"/>
              <a:cs typeface="Arial" panose="020B0604020202020204" pitchFamily="34" charset="0"/>
            </a:endParaRPr>
          </a:p>
          <a:p>
            <a:pPr algn="ctr"/>
            <a:endParaRPr lang="uk-UA" b="1" dirty="0" smtClean="0">
              <a:latin typeface="Arial" panose="020B0604020202020204" pitchFamily="34" charset="0"/>
              <a:cs typeface="Arial" panose="020B0604020202020204" pitchFamily="34" charset="0"/>
            </a:endParaRPr>
          </a:p>
          <a:p>
            <a:pPr algn="ctr"/>
            <a:endParaRPr lang="uk-UA" b="1" dirty="0">
              <a:latin typeface="Arial" panose="020B0604020202020204" pitchFamily="34" charset="0"/>
              <a:cs typeface="Arial" panose="020B0604020202020204" pitchFamily="34" charset="0"/>
            </a:endParaRPr>
          </a:p>
          <a:p>
            <a:pPr algn="ctr"/>
            <a:endParaRPr lang="uk-UA" b="1" dirty="0" smtClean="0">
              <a:latin typeface="Arial" panose="020B0604020202020204" pitchFamily="34" charset="0"/>
              <a:cs typeface="Arial" panose="020B0604020202020204" pitchFamily="34" charset="0"/>
            </a:endParaRPr>
          </a:p>
          <a:p>
            <a:pPr algn="ctr"/>
            <a:endParaRPr lang="uk-UA" b="1" dirty="0">
              <a:latin typeface="Arial" panose="020B0604020202020204" pitchFamily="34" charset="0"/>
              <a:cs typeface="Arial" panose="020B0604020202020204" pitchFamily="34" charset="0"/>
            </a:endParaRPr>
          </a:p>
          <a:p>
            <a:pPr algn="ctr"/>
            <a:endParaRPr lang="uk-UA" b="1" dirty="0" smtClean="0">
              <a:latin typeface="Arial" panose="020B0604020202020204" pitchFamily="34" charset="0"/>
              <a:cs typeface="Arial" panose="020B0604020202020204" pitchFamily="34" charset="0"/>
            </a:endParaRPr>
          </a:p>
          <a:p>
            <a:pPr algn="ctr"/>
            <a:endParaRPr lang="ru-RU" b="1" dirty="0">
              <a:latin typeface="Arial" panose="020B0604020202020204" pitchFamily="34" charset="0"/>
              <a:cs typeface="Arial" panose="020B0604020202020204" pitchFamily="34" charset="0"/>
            </a:endParaRPr>
          </a:p>
        </p:txBody>
      </p:sp>
      <p:sp>
        <p:nvSpPr>
          <p:cNvPr id="12" name="Прямоугольник 11"/>
          <p:cNvSpPr/>
          <p:nvPr/>
        </p:nvSpPr>
        <p:spPr>
          <a:xfrm>
            <a:off x="155574" y="1216482"/>
            <a:ext cx="8988425" cy="5139869"/>
          </a:xfrm>
          <a:prstGeom prst="rect">
            <a:avLst/>
          </a:prstGeom>
        </p:spPr>
        <p:txBody>
          <a:bodyPr wrap="square">
            <a:spAutoFit/>
          </a:bodyPr>
          <a:lstStyle/>
          <a:p>
            <a:r>
              <a:rPr lang="uk-UA" sz="2400" dirty="0" smtClean="0">
                <a:solidFill>
                  <a:srgbClr val="0070C0"/>
                </a:solidFill>
                <a:cs typeface="Arial" panose="020B0604020202020204" pitchFamily="34" charset="0"/>
              </a:rPr>
              <a:t>Пріоритетні напрямки діяльності проекту</a:t>
            </a:r>
            <a:r>
              <a:rPr lang="uk-UA" sz="2400" dirty="0">
                <a:solidFill>
                  <a:srgbClr val="0070C0"/>
                </a:solidFill>
                <a:cs typeface="Arial" panose="020B0604020202020204" pitchFamily="34" charset="0"/>
              </a:rPr>
              <a:t> </a:t>
            </a:r>
            <a:r>
              <a:rPr lang="uk-UA" sz="2400" dirty="0" smtClean="0">
                <a:solidFill>
                  <a:srgbClr val="0070C0"/>
                </a:solidFill>
                <a:cs typeface="Arial" panose="020B0604020202020204" pitchFamily="34" charset="0"/>
              </a:rPr>
              <a:t>«Німецько-український </a:t>
            </a:r>
            <a:r>
              <a:rPr lang="en-US" sz="2400" dirty="0" smtClean="0">
                <a:solidFill>
                  <a:srgbClr val="0070C0"/>
                </a:solidFill>
                <a:cs typeface="Arial" panose="020B0604020202020204" pitchFamily="34" charset="0"/>
              </a:rPr>
              <a:t> </a:t>
            </a:r>
            <a:r>
              <a:rPr lang="uk-UA" sz="2400" dirty="0" err="1" smtClean="0">
                <a:solidFill>
                  <a:srgbClr val="0070C0"/>
                </a:solidFill>
                <a:cs typeface="Arial" panose="020B0604020202020204" pitchFamily="34" charset="0"/>
              </a:rPr>
              <a:t>агрополітичний</a:t>
            </a:r>
            <a:r>
              <a:rPr lang="uk-UA" sz="2400" dirty="0" smtClean="0">
                <a:solidFill>
                  <a:srgbClr val="0070C0"/>
                </a:solidFill>
                <a:cs typeface="Arial" panose="020B0604020202020204" pitchFamily="34" charset="0"/>
              </a:rPr>
              <a:t> діалог»</a:t>
            </a:r>
            <a:r>
              <a:rPr lang="en-US" sz="2400" dirty="0" smtClean="0">
                <a:solidFill>
                  <a:srgbClr val="0070C0"/>
                </a:solidFill>
                <a:cs typeface="Arial" panose="020B0604020202020204" pitchFamily="34" charset="0"/>
              </a:rPr>
              <a:t>: </a:t>
            </a:r>
          </a:p>
          <a:p>
            <a:pPr marL="342900" indent="-342900">
              <a:buFont typeface="Arial" panose="020B0604020202020204" pitchFamily="34" charset="0"/>
              <a:buChar char="•"/>
            </a:pPr>
            <a:r>
              <a:rPr lang="ru-RU" sz="2400" dirty="0" err="1" smtClean="0">
                <a:cs typeface="Arial" panose="020B0604020202020204" pitchFamily="34" charset="0"/>
              </a:rPr>
              <a:t>підтримка</a:t>
            </a:r>
            <a:r>
              <a:rPr lang="ru-RU" sz="2400" dirty="0" smtClean="0">
                <a:cs typeface="Arial" panose="020B0604020202020204" pitchFamily="34" charset="0"/>
              </a:rPr>
              <a:t> </a:t>
            </a:r>
            <a:r>
              <a:rPr lang="ru-RU" sz="2400" dirty="0" err="1" smtClean="0">
                <a:cs typeface="Arial" panose="020B0604020202020204" pitchFamily="34" charset="0"/>
              </a:rPr>
              <a:t>сталого</a:t>
            </a:r>
            <a:r>
              <a:rPr lang="ru-RU" sz="2400" dirty="0" smtClean="0">
                <a:cs typeface="Arial" panose="020B0604020202020204" pitchFamily="34" charset="0"/>
              </a:rPr>
              <a:t> </a:t>
            </a:r>
            <a:r>
              <a:rPr lang="ru-RU" sz="2400" dirty="0" err="1" smtClean="0">
                <a:cs typeface="Arial" panose="020B0604020202020204" pitchFamily="34" charset="0"/>
              </a:rPr>
              <a:t>розвитку</a:t>
            </a:r>
            <a:r>
              <a:rPr lang="ru-RU" sz="2400" dirty="0" smtClean="0">
                <a:cs typeface="Arial" panose="020B0604020202020204" pitchFamily="34" charset="0"/>
              </a:rPr>
              <a:t> аграрного </a:t>
            </a:r>
            <a:r>
              <a:rPr lang="ru-RU" sz="2400" dirty="0">
                <a:cs typeface="Arial" panose="020B0604020202020204" pitchFamily="34" charset="0"/>
              </a:rPr>
              <a:t>сектору </a:t>
            </a:r>
            <a:r>
              <a:rPr lang="ru-RU" sz="2400" dirty="0" smtClean="0">
                <a:cs typeface="Arial" panose="020B0604020202020204" pitchFamily="34" charset="0"/>
              </a:rPr>
              <a:t>і </a:t>
            </a:r>
            <a:r>
              <a:rPr lang="ru-RU" sz="2400" dirty="0" err="1">
                <a:cs typeface="Arial" panose="020B0604020202020204" pitchFamily="34" charset="0"/>
              </a:rPr>
              <a:t>сільських</a:t>
            </a:r>
            <a:r>
              <a:rPr lang="ru-RU" sz="2400" dirty="0">
                <a:cs typeface="Arial" panose="020B0604020202020204" pitchFamily="34" charset="0"/>
              </a:rPr>
              <a:t> </a:t>
            </a:r>
            <a:r>
              <a:rPr lang="ru-RU" sz="2400" dirty="0" err="1" smtClean="0">
                <a:cs typeface="Arial" panose="020B0604020202020204" pitchFamily="34" charset="0"/>
              </a:rPr>
              <a:t>територій</a:t>
            </a:r>
            <a:r>
              <a:rPr lang="ru-RU" sz="2400" dirty="0" smtClean="0">
                <a:cs typeface="Arial" panose="020B0604020202020204" pitchFamily="34" charset="0"/>
              </a:rPr>
              <a:t>;</a:t>
            </a:r>
            <a:endParaRPr lang="ru-RU" sz="2400" dirty="0">
              <a:cs typeface="Arial" panose="020B0604020202020204" pitchFamily="34" charset="0"/>
            </a:endParaRPr>
          </a:p>
          <a:p>
            <a:pPr marL="342900" indent="-342900">
              <a:buFont typeface="Arial" panose="020B0604020202020204" pitchFamily="34" charset="0"/>
              <a:buChar char="•"/>
            </a:pPr>
            <a:r>
              <a:rPr lang="ru-RU" sz="2400" dirty="0" err="1">
                <a:cs typeface="Arial" panose="020B0604020202020204" pitchFamily="34" charset="0"/>
              </a:rPr>
              <a:t>розвиток</a:t>
            </a:r>
            <a:r>
              <a:rPr lang="ru-RU" sz="2400" dirty="0">
                <a:cs typeface="Arial" panose="020B0604020202020204" pitchFamily="34" charset="0"/>
              </a:rPr>
              <a:t> </a:t>
            </a:r>
            <a:r>
              <a:rPr lang="ru-RU" sz="2400" dirty="0" err="1">
                <a:cs typeface="Arial" panose="020B0604020202020204" pitchFamily="34" charset="0"/>
              </a:rPr>
              <a:t>ефективного</a:t>
            </a:r>
            <a:r>
              <a:rPr lang="ru-RU" sz="2400" dirty="0">
                <a:cs typeface="Arial" panose="020B0604020202020204" pitchFamily="34" charset="0"/>
              </a:rPr>
              <a:t> та </a:t>
            </a:r>
            <a:r>
              <a:rPr lang="ru-RU" sz="2400" dirty="0" err="1">
                <a:cs typeface="Arial" panose="020B0604020202020204" pitchFamily="34" charset="0"/>
              </a:rPr>
              <a:t>прозорого</a:t>
            </a:r>
            <a:r>
              <a:rPr lang="ru-RU" sz="2400" dirty="0">
                <a:cs typeface="Arial" panose="020B0604020202020204" pitchFamily="34" charset="0"/>
              </a:rPr>
              <a:t> </a:t>
            </a:r>
            <a:r>
              <a:rPr lang="ru-RU" sz="2400" dirty="0" err="1">
                <a:cs typeface="Arial" panose="020B0604020202020204" pitchFamily="34" charset="0"/>
              </a:rPr>
              <a:t>управління</a:t>
            </a:r>
            <a:r>
              <a:rPr lang="ru-RU" sz="2400" dirty="0">
                <a:cs typeface="Arial" panose="020B0604020202020204" pitchFamily="34" charset="0"/>
              </a:rPr>
              <a:t> </a:t>
            </a:r>
            <a:r>
              <a:rPr lang="ru-RU" sz="2400" dirty="0" err="1" smtClean="0">
                <a:cs typeface="Arial" panose="020B0604020202020204" pitchFamily="34" charset="0"/>
              </a:rPr>
              <a:t>земельними</a:t>
            </a:r>
            <a:r>
              <a:rPr lang="ru-RU" sz="2400" dirty="0" smtClean="0">
                <a:cs typeface="Arial" panose="020B0604020202020204" pitchFamily="34" charset="0"/>
              </a:rPr>
              <a:t> </a:t>
            </a:r>
            <a:r>
              <a:rPr lang="ru-RU" sz="2400" dirty="0">
                <a:cs typeface="Arial" panose="020B0604020202020204" pitchFamily="34" charset="0"/>
              </a:rPr>
              <a:t>ресурсами;</a:t>
            </a:r>
          </a:p>
          <a:p>
            <a:pPr marL="342900" indent="-342900">
              <a:buFont typeface="Arial" panose="020B0604020202020204" pitchFamily="34" charset="0"/>
              <a:buChar char="•"/>
            </a:pPr>
            <a:r>
              <a:rPr lang="ru-RU" sz="2400" dirty="0" err="1">
                <a:cs typeface="Arial" panose="020B0604020202020204" pitchFamily="34" charset="0"/>
              </a:rPr>
              <a:t>покращення</a:t>
            </a:r>
            <a:r>
              <a:rPr lang="ru-RU" sz="2400" dirty="0">
                <a:cs typeface="Arial" panose="020B0604020202020204" pitchFamily="34" charset="0"/>
              </a:rPr>
              <a:t> </a:t>
            </a:r>
            <a:r>
              <a:rPr lang="ru-RU" sz="2400" dirty="0" err="1">
                <a:cs typeface="Arial" panose="020B0604020202020204" pitchFamily="34" charset="0"/>
              </a:rPr>
              <a:t>якості</a:t>
            </a:r>
            <a:r>
              <a:rPr lang="ru-RU" sz="2400" dirty="0">
                <a:cs typeface="Arial" panose="020B0604020202020204" pitchFamily="34" charset="0"/>
              </a:rPr>
              <a:t> </a:t>
            </a:r>
            <a:r>
              <a:rPr lang="ru-RU" sz="2400" dirty="0" err="1">
                <a:cs typeface="Arial" panose="020B0604020202020204" pitchFamily="34" charset="0"/>
              </a:rPr>
              <a:t>аграрної</a:t>
            </a:r>
            <a:r>
              <a:rPr lang="ru-RU" sz="2400" dirty="0">
                <a:cs typeface="Arial" panose="020B0604020202020204" pitchFamily="34" charset="0"/>
              </a:rPr>
              <a:t> </a:t>
            </a:r>
            <a:r>
              <a:rPr lang="ru-RU" sz="2400" dirty="0" err="1">
                <a:cs typeface="Arial" panose="020B0604020202020204" pitchFamily="34" charset="0"/>
              </a:rPr>
              <a:t>освіти</a:t>
            </a:r>
            <a:r>
              <a:rPr lang="ru-RU" sz="2400" dirty="0">
                <a:cs typeface="Arial" panose="020B0604020202020204" pitchFamily="34" charset="0"/>
              </a:rPr>
              <a:t> на науки;</a:t>
            </a:r>
          </a:p>
          <a:p>
            <a:pPr marL="342900" indent="-342900">
              <a:buFont typeface="Arial" panose="020B0604020202020204" pitchFamily="34" charset="0"/>
              <a:buChar char="•"/>
            </a:pPr>
            <a:r>
              <a:rPr lang="ru-RU" sz="2400" dirty="0" err="1">
                <a:cs typeface="Arial" panose="020B0604020202020204" pitchFamily="34" charset="0"/>
              </a:rPr>
              <a:t>ефективне</a:t>
            </a:r>
            <a:r>
              <a:rPr lang="ru-RU" sz="2400" dirty="0">
                <a:cs typeface="Arial" panose="020B0604020202020204" pitchFamily="34" charset="0"/>
              </a:rPr>
              <a:t> </a:t>
            </a:r>
            <a:r>
              <a:rPr lang="ru-RU" sz="2400" dirty="0" err="1">
                <a:cs typeface="Arial" panose="020B0604020202020204" pitchFamily="34" charset="0"/>
              </a:rPr>
              <a:t>регулювання</a:t>
            </a:r>
            <a:r>
              <a:rPr lang="ru-RU" sz="2400" dirty="0">
                <a:cs typeface="Arial" panose="020B0604020202020204" pitchFamily="34" charset="0"/>
              </a:rPr>
              <a:t> з метою </a:t>
            </a:r>
            <a:r>
              <a:rPr lang="ru-RU" sz="2400" dirty="0" err="1">
                <a:cs typeface="Arial" panose="020B0604020202020204" pitchFamily="34" charset="0"/>
              </a:rPr>
              <a:t>наближення</a:t>
            </a:r>
            <a:r>
              <a:rPr lang="ru-RU" sz="2400" dirty="0">
                <a:cs typeface="Arial" panose="020B0604020202020204" pitchFamily="34" charset="0"/>
              </a:rPr>
              <a:t> до </a:t>
            </a:r>
            <a:r>
              <a:rPr lang="ru-RU" sz="2400" dirty="0" err="1">
                <a:cs typeface="Arial" panose="020B0604020202020204" pitchFamily="34" charset="0"/>
              </a:rPr>
              <a:t>стандартів</a:t>
            </a:r>
            <a:r>
              <a:rPr lang="ru-RU" sz="2400" dirty="0">
                <a:cs typeface="Arial" panose="020B0604020202020204" pitchFamily="34" charset="0"/>
              </a:rPr>
              <a:t> ЄС у </a:t>
            </a:r>
            <a:r>
              <a:rPr lang="ru-RU" sz="2400" dirty="0" err="1">
                <a:cs typeface="Arial" panose="020B0604020202020204" pitchFamily="34" charset="0"/>
              </a:rPr>
              <a:t>питаннях</a:t>
            </a:r>
            <a:r>
              <a:rPr lang="ru-RU" sz="2400" dirty="0">
                <a:cs typeface="Arial" panose="020B0604020202020204" pitchFamily="34" charset="0"/>
              </a:rPr>
              <a:t> </a:t>
            </a:r>
            <a:r>
              <a:rPr lang="ru-RU" sz="2400" dirty="0" err="1">
                <a:cs typeface="Arial" panose="020B0604020202020204" pitchFamily="34" charset="0"/>
              </a:rPr>
              <a:t>виробництва</a:t>
            </a:r>
            <a:r>
              <a:rPr lang="ru-RU" sz="2400" dirty="0">
                <a:cs typeface="Arial" panose="020B0604020202020204" pitchFamily="34" charset="0"/>
              </a:rPr>
              <a:t>, </a:t>
            </a:r>
            <a:r>
              <a:rPr lang="ru-RU" sz="2400" dirty="0" err="1">
                <a:cs typeface="Arial" panose="020B0604020202020204" pitchFamily="34" charset="0"/>
              </a:rPr>
              <a:t>якості</a:t>
            </a:r>
            <a:r>
              <a:rPr lang="ru-RU" sz="2400" dirty="0">
                <a:cs typeface="Arial" panose="020B0604020202020204" pitchFamily="34" charset="0"/>
              </a:rPr>
              <a:t> та </a:t>
            </a:r>
            <a:r>
              <a:rPr lang="ru-RU" sz="2400" dirty="0" err="1">
                <a:cs typeface="Arial" panose="020B0604020202020204" pitchFamily="34" charset="0"/>
              </a:rPr>
              <a:t>безпечності</a:t>
            </a:r>
            <a:r>
              <a:rPr lang="ru-RU" sz="2400" dirty="0">
                <a:cs typeface="Arial" panose="020B0604020202020204" pitchFamily="34" charset="0"/>
              </a:rPr>
              <a:t> </a:t>
            </a:r>
            <a:r>
              <a:rPr lang="ru-RU" sz="2400" dirty="0" err="1">
                <a:cs typeface="Arial" panose="020B0604020202020204" pitchFamily="34" charset="0"/>
              </a:rPr>
              <a:t>продуктів</a:t>
            </a:r>
            <a:r>
              <a:rPr lang="ru-RU" sz="2400" dirty="0">
                <a:cs typeface="Arial" panose="020B0604020202020204" pitchFamily="34" charset="0"/>
              </a:rPr>
              <a:t> </a:t>
            </a:r>
            <a:r>
              <a:rPr lang="ru-RU" sz="2400" dirty="0" err="1" smtClean="0">
                <a:cs typeface="Arial" panose="020B0604020202020204" pitchFamily="34" charset="0"/>
              </a:rPr>
              <a:t>харчування</a:t>
            </a:r>
            <a:r>
              <a:rPr lang="ru-RU" sz="2400" dirty="0">
                <a:cs typeface="Arial" panose="020B0604020202020204" pitchFamily="34" charset="0"/>
              </a:rPr>
              <a:t>;</a:t>
            </a:r>
          </a:p>
          <a:p>
            <a:pPr marL="342900" indent="-342900">
              <a:buFont typeface="Arial" panose="020B0604020202020204" pitchFamily="34" charset="0"/>
              <a:buChar char="•"/>
            </a:pPr>
            <a:r>
              <a:rPr lang="ru-RU" sz="2400" dirty="0" err="1">
                <a:cs typeface="Arial" panose="020B0604020202020204" pitchFamily="34" charset="0"/>
              </a:rPr>
              <a:t>ефективне</a:t>
            </a:r>
            <a:r>
              <a:rPr lang="ru-RU" sz="2400" dirty="0">
                <a:cs typeface="Arial" panose="020B0604020202020204" pitchFamily="34" charset="0"/>
              </a:rPr>
              <a:t>, </a:t>
            </a:r>
            <a:r>
              <a:rPr lang="ru-RU" sz="2400" dirty="0" err="1">
                <a:cs typeface="Arial" panose="020B0604020202020204" pitchFamily="34" charset="0"/>
              </a:rPr>
              <a:t>багатофункціональне</a:t>
            </a:r>
            <a:r>
              <a:rPr lang="ru-RU" sz="2400" dirty="0">
                <a:cs typeface="Arial" panose="020B0604020202020204" pitchFamily="34" charset="0"/>
              </a:rPr>
              <a:t> </a:t>
            </a:r>
            <a:r>
              <a:rPr lang="ru-RU" sz="2400" dirty="0" err="1" smtClean="0">
                <a:cs typeface="Arial" panose="020B0604020202020204" pitchFamily="34" charset="0"/>
              </a:rPr>
              <a:t>лісоуправління</a:t>
            </a:r>
            <a:r>
              <a:rPr lang="ru-RU" sz="2400" dirty="0" smtClean="0">
                <a:cs typeface="Arial" panose="020B0604020202020204" pitchFamily="34" charset="0"/>
              </a:rPr>
              <a:t> з 2017 року</a:t>
            </a:r>
            <a:r>
              <a:rPr lang="uk-UA" sz="2400" dirty="0" smtClean="0">
                <a:cs typeface="Arial" panose="020B0604020202020204" pitchFamily="34" charset="0"/>
              </a:rPr>
              <a:t>;</a:t>
            </a:r>
            <a:endParaRPr lang="uk-UA" sz="2400" dirty="0">
              <a:cs typeface="Arial" panose="020B0604020202020204" pitchFamily="34" charset="0"/>
            </a:endParaRPr>
          </a:p>
          <a:p>
            <a:pPr marL="342900" indent="-342900">
              <a:buFont typeface="Arial" panose="020B0604020202020204" pitchFamily="34" charset="0"/>
              <a:buChar char="•"/>
            </a:pPr>
            <a:r>
              <a:rPr lang="uk-UA" sz="2400" dirty="0" smtClean="0">
                <a:cs typeface="Arial" panose="020B0604020202020204" pitchFamily="34" charset="0"/>
              </a:rPr>
              <a:t>новий напрямок з кінця травня 2019 - адаптація аграрного сектора до зміни клімату.</a:t>
            </a:r>
            <a:endParaRPr lang="uk-UA" sz="2400" b="1" dirty="0" smtClean="0">
              <a:latin typeface="Arial" panose="020B0604020202020204" pitchFamily="34" charset="0"/>
              <a:cs typeface="Arial" panose="020B0604020202020204" pitchFamily="34" charset="0"/>
            </a:endParaRPr>
          </a:p>
          <a:p>
            <a:pPr marL="285750" indent="-285750" algn="ctr">
              <a:buFont typeface="Arial" panose="020B0604020202020204" pitchFamily="34" charset="0"/>
              <a:buChar char="•"/>
            </a:pPr>
            <a:endParaRPr lang="uk-UA"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042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89001"/>
            <a:ext cx="9143999" cy="830997"/>
          </a:xfrm>
          <a:prstGeom prst="rect">
            <a:avLst/>
          </a:prstGeom>
        </p:spPr>
        <p:txBody>
          <a:bodyPr wrap="square">
            <a:spAutoFit/>
          </a:bodyPr>
          <a:lstStyle/>
          <a:p>
            <a:r>
              <a:rPr lang="ru-RU" sz="2400" dirty="0" err="1" smtClean="0">
                <a:solidFill>
                  <a:schemeClr val="accent1">
                    <a:lumMod val="75000"/>
                  </a:schemeClr>
                </a:solidFill>
              </a:rPr>
              <a:t>Пілотне</a:t>
            </a:r>
            <a:r>
              <a:rPr lang="ru-RU" sz="2400" dirty="0" smtClean="0">
                <a:solidFill>
                  <a:schemeClr val="accent1">
                    <a:lumMod val="75000"/>
                  </a:schemeClr>
                </a:solidFill>
              </a:rPr>
              <a:t> </a:t>
            </a:r>
            <a:r>
              <a:rPr lang="ru-RU" sz="2400" dirty="0" err="1" smtClean="0">
                <a:solidFill>
                  <a:schemeClr val="accent1">
                    <a:lumMod val="75000"/>
                  </a:schemeClr>
                </a:solidFill>
              </a:rPr>
              <a:t>дослідження</a:t>
            </a:r>
            <a:r>
              <a:rPr lang="ru-RU" sz="2400" dirty="0" smtClean="0">
                <a:solidFill>
                  <a:schemeClr val="accent1">
                    <a:lumMod val="75000"/>
                  </a:schemeClr>
                </a:solidFill>
              </a:rPr>
              <a:t> АПД </a:t>
            </a:r>
            <a:r>
              <a:rPr lang="ru-RU" sz="2400" dirty="0" err="1" smtClean="0">
                <a:solidFill>
                  <a:schemeClr val="accent1">
                    <a:lumMod val="75000"/>
                  </a:schemeClr>
                </a:solidFill>
              </a:rPr>
              <a:t>щодо</a:t>
            </a:r>
            <a:r>
              <a:rPr lang="ru-RU" sz="2400" dirty="0" smtClean="0">
                <a:solidFill>
                  <a:schemeClr val="accent1">
                    <a:lumMod val="75000"/>
                  </a:schemeClr>
                </a:solidFill>
              </a:rPr>
              <a:t> </a:t>
            </a:r>
            <a:r>
              <a:rPr lang="ru-RU" sz="2400" dirty="0" err="1" smtClean="0">
                <a:solidFill>
                  <a:schemeClr val="accent1">
                    <a:lumMod val="75000"/>
                  </a:schemeClr>
                </a:solidFill>
              </a:rPr>
              <a:t>впливу</a:t>
            </a:r>
            <a:r>
              <a:rPr lang="ru-RU" sz="2400" dirty="0" smtClean="0">
                <a:solidFill>
                  <a:schemeClr val="accent1">
                    <a:lumMod val="75000"/>
                  </a:schemeClr>
                </a:solidFill>
              </a:rPr>
              <a:t> </a:t>
            </a:r>
            <a:r>
              <a:rPr lang="ru-RU" sz="2400" dirty="0" err="1" smtClean="0">
                <a:solidFill>
                  <a:schemeClr val="accent1">
                    <a:lumMod val="75000"/>
                  </a:schemeClr>
                </a:solidFill>
              </a:rPr>
              <a:t>зміни</a:t>
            </a:r>
            <a:r>
              <a:rPr lang="ru-RU" sz="2400" dirty="0" smtClean="0">
                <a:solidFill>
                  <a:schemeClr val="accent1">
                    <a:lumMod val="75000"/>
                  </a:schemeClr>
                </a:solidFill>
              </a:rPr>
              <a:t> </a:t>
            </a:r>
            <a:r>
              <a:rPr lang="ru-RU" sz="2400" dirty="0" err="1" smtClean="0">
                <a:solidFill>
                  <a:schemeClr val="accent1">
                    <a:lumMod val="75000"/>
                  </a:schemeClr>
                </a:solidFill>
              </a:rPr>
              <a:t>клімату</a:t>
            </a:r>
            <a:r>
              <a:rPr lang="ru-RU" sz="2400" dirty="0" smtClean="0">
                <a:solidFill>
                  <a:schemeClr val="accent1">
                    <a:lumMod val="75000"/>
                  </a:schemeClr>
                </a:solidFill>
              </a:rPr>
              <a:t> на </a:t>
            </a:r>
            <a:r>
              <a:rPr lang="ru-RU" sz="2400" dirty="0" err="1" smtClean="0">
                <a:solidFill>
                  <a:schemeClr val="accent1">
                    <a:lumMod val="75000"/>
                  </a:schemeClr>
                </a:solidFill>
              </a:rPr>
              <a:t>виробництво</a:t>
            </a:r>
            <a:r>
              <a:rPr lang="ru-RU" sz="2400" dirty="0" smtClean="0">
                <a:solidFill>
                  <a:schemeClr val="accent1">
                    <a:lumMod val="75000"/>
                  </a:schemeClr>
                </a:solidFill>
              </a:rPr>
              <a:t> </a:t>
            </a:r>
            <a:r>
              <a:rPr lang="ru-RU" sz="2400" dirty="0" err="1" smtClean="0">
                <a:solidFill>
                  <a:schemeClr val="accent1">
                    <a:lumMod val="75000"/>
                  </a:schemeClr>
                </a:solidFill>
              </a:rPr>
              <a:t>пшениці</a:t>
            </a:r>
            <a:r>
              <a:rPr lang="ru-RU" sz="2400" dirty="0" smtClean="0">
                <a:solidFill>
                  <a:schemeClr val="accent1">
                    <a:lumMod val="75000"/>
                  </a:schemeClr>
                </a:solidFill>
              </a:rPr>
              <a:t> (2016)</a:t>
            </a:r>
            <a:endParaRPr lang="ru-RU" sz="2400" dirty="0"/>
          </a:p>
        </p:txBody>
      </p:sp>
      <p:sp>
        <p:nvSpPr>
          <p:cNvPr id="3" name="Прямоугольник 2"/>
          <p:cNvSpPr/>
          <p:nvPr/>
        </p:nvSpPr>
        <p:spPr>
          <a:xfrm>
            <a:off x="0" y="2011171"/>
            <a:ext cx="9144000" cy="3970318"/>
          </a:xfrm>
          <a:prstGeom prst="rect">
            <a:avLst/>
          </a:prstGeom>
        </p:spPr>
        <p:txBody>
          <a:bodyPr wrap="square">
            <a:spAutoFit/>
          </a:bodyPr>
          <a:lstStyle/>
          <a:p>
            <a:pPr marL="285750" indent="-285750">
              <a:buFont typeface="Arial" panose="020B0604020202020204" pitchFamily="34" charset="0"/>
              <a:buChar char="•"/>
            </a:pPr>
            <a:r>
              <a:rPr lang="ru-RU" sz="2100" dirty="0" smtClean="0"/>
              <a:t>На основ</a:t>
            </a:r>
            <a:r>
              <a:rPr lang="uk-UA" sz="2100" dirty="0" smtClean="0"/>
              <a:t>і </a:t>
            </a:r>
            <a:r>
              <a:rPr lang="ru-RU" sz="2100" dirty="0" err="1" smtClean="0"/>
              <a:t>статистичного</a:t>
            </a:r>
            <a:r>
              <a:rPr lang="ru-RU" sz="2100" dirty="0" smtClean="0"/>
              <a:t> </a:t>
            </a:r>
            <a:r>
              <a:rPr lang="ru-RU" sz="2100" dirty="0" err="1" smtClean="0"/>
              <a:t>аналізу</a:t>
            </a:r>
            <a:r>
              <a:rPr lang="ru-RU" sz="2100" dirty="0" smtClean="0"/>
              <a:t> </a:t>
            </a:r>
            <a:r>
              <a:rPr lang="ru-RU" sz="2100" dirty="0" err="1" smtClean="0"/>
              <a:t>взаємозв</a:t>
            </a:r>
            <a:r>
              <a:rPr lang="en-US" sz="2100" dirty="0" smtClean="0"/>
              <a:t>’</a:t>
            </a:r>
            <a:r>
              <a:rPr lang="ru-RU" sz="2100" dirty="0" err="1" smtClean="0"/>
              <a:t>язків</a:t>
            </a:r>
            <a:r>
              <a:rPr lang="de-DE" sz="2100" dirty="0"/>
              <a:t> </a:t>
            </a:r>
            <a:r>
              <a:rPr lang="ru-RU" sz="2100" dirty="0" smtClean="0"/>
              <a:t>м</a:t>
            </a:r>
            <a:r>
              <a:rPr lang="uk-UA" sz="2100" dirty="0" err="1" smtClean="0"/>
              <a:t>іж</a:t>
            </a:r>
            <a:r>
              <a:rPr lang="uk-UA" sz="2100" dirty="0" smtClean="0"/>
              <a:t> даними щодо врожайності та погодними умовами було здійснено прогнозування врожайності озимої пшениці за двома сценаріями майбутніх кліматичних змін;</a:t>
            </a:r>
          </a:p>
          <a:p>
            <a:pPr marL="285750" indent="-285750">
              <a:buFont typeface="Arial" panose="020B0604020202020204" pitchFamily="34" charset="0"/>
              <a:buChar char="•"/>
            </a:pPr>
            <a:r>
              <a:rPr lang="uk-UA" sz="2100" dirty="0" smtClean="0"/>
              <a:t>За сценарієм середніх кліматичних змін</a:t>
            </a:r>
            <a:r>
              <a:rPr lang="en-US" sz="2100" dirty="0" smtClean="0"/>
              <a:t> (2</a:t>
            </a:r>
            <a:r>
              <a:rPr lang="uk-UA" sz="2100" dirty="0" smtClean="0"/>
              <a:t>,</a:t>
            </a:r>
            <a:r>
              <a:rPr lang="en-US" sz="2100" dirty="0" smtClean="0"/>
              <a:t>6C)</a:t>
            </a:r>
            <a:r>
              <a:rPr lang="uk-UA" sz="2100" dirty="0" smtClean="0"/>
              <a:t>=</a:t>
            </a:r>
            <a:r>
              <a:rPr lang="en-US" sz="2100" dirty="0" smtClean="0"/>
              <a:t>&gt;</a:t>
            </a:r>
            <a:r>
              <a:rPr lang="ru-RU" sz="2100" dirty="0" smtClean="0"/>
              <a:t> </a:t>
            </a:r>
            <a:r>
              <a:rPr lang="ru-RU" sz="2100" dirty="0" err="1" smtClean="0"/>
              <a:t>врожайність</a:t>
            </a:r>
            <a:r>
              <a:rPr lang="ru-RU" sz="2100" dirty="0" smtClean="0"/>
              <a:t> </a:t>
            </a:r>
            <a:r>
              <a:rPr lang="ru-RU" sz="2100" dirty="0" err="1" smtClean="0"/>
              <a:t>пшениці</a:t>
            </a:r>
            <a:r>
              <a:rPr lang="ru-RU" sz="2100" dirty="0" smtClean="0"/>
              <a:t> </a:t>
            </a:r>
            <a:r>
              <a:rPr lang="uk-UA" sz="2100" dirty="0" smtClean="0"/>
              <a:t>скорочується на 6,5% по Україні загалом</a:t>
            </a:r>
            <a:r>
              <a:rPr lang="ru-RU" sz="2100" dirty="0" smtClean="0"/>
              <a:t>;</a:t>
            </a:r>
          </a:p>
          <a:p>
            <a:pPr marL="285750" indent="-285750">
              <a:buFont typeface="Arial" panose="020B0604020202020204" pitchFamily="34" charset="0"/>
              <a:buChar char="•"/>
            </a:pPr>
            <a:r>
              <a:rPr lang="ru-RU" sz="2100" dirty="0" smtClean="0"/>
              <a:t>За </a:t>
            </a:r>
            <a:r>
              <a:rPr lang="ru-RU" sz="2100" dirty="0" err="1" smtClean="0"/>
              <a:t>сценарієм</a:t>
            </a:r>
            <a:r>
              <a:rPr lang="ru-RU" sz="2100" dirty="0" smtClean="0"/>
              <a:t> </a:t>
            </a:r>
            <a:r>
              <a:rPr lang="ru-RU" sz="2100" dirty="0" err="1" smtClean="0"/>
              <a:t>значних</a:t>
            </a:r>
            <a:r>
              <a:rPr lang="ru-RU" sz="2100" dirty="0" smtClean="0"/>
              <a:t> </a:t>
            </a:r>
            <a:r>
              <a:rPr lang="ru-RU" sz="2100" dirty="0" err="1" smtClean="0"/>
              <a:t>кліматичних</a:t>
            </a:r>
            <a:r>
              <a:rPr lang="ru-RU" sz="2100" dirty="0" smtClean="0"/>
              <a:t> </a:t>
            </a:r>
            <a:r>
              <a:rPr lang="ru-RU" sz="2100" dirty="0" err="1" smtClean="0"/>
              <a:t>змін</a:t>
            </a:r>
            <a:r>
              <a:rPr lang="ru-RU" sz="2100" dirty="0" smtClean="0"/>
              <a:t> (4,8С):</a:t>
            </a:r>
          </a:p>
          <a:p>
            <a:r>
              <a:rPr lang="uk-UA" sz="2100" dirty="0"/>
              <a:t>=</a:t>
            </a:r>
            <a:r>
              <a:rPr lang="en-US" sz="2100" dirty="0"/>
              <a:t>&gt;</a:t>
            </a:r>
            <a:r>
              <a:rPr lang="ru-RU" sz="2100" dirty="0"/>
              <a:t> </a:t>
            </a:r>
            <a:r>
              <a:rPr lang="ru-RU" sz="2100" dirty="0" err="1"/>
              <a:t>врожайність</a:t>
            </a:r>
            <a:r>
              <a:rPr lang="ru-RU" sz="2100" dirty="0"/>
              <a:t> </a:t>
            </a:r>
            <a:r>
              <a:rPr lang="ru-RU" sz="2100" dirty="0" err="1"/>
              <a:t>пшениці</a:t>
            </a:r>
            <a:r>
              <a:rPr lang="ru-RU" sz="2100" dirty="0"/>
              <a:t> </a:t>
            </a:r>
            <a:r>
              <a:rPr lang="uk-UA" sz="2100" dirty="0"/>
              <a:t>скорочується на </a:t>
            </a:r>
            <a:r>
              <a:rPr lang="uk-UA" sz="2100" dirty="0" smtClean="0"/>
              <a:t>11,4% </a:t>
            </a:r>
            <a:r>
              <a:rPr lang="uk-UA" sz="2100" dirty="0"/>
              <a:t>по Україні загалом</a:t>
            </a:r>
            <a:r>
              <a:rPr lang="ru-RU" sz="2100" dirty="0"/>
              <a:t>;</a:t>
            </a:r>
          </a:p>
          <a:p>
            <a:r>
              <a:rPr lang="ru-RU" sz="2100" dirty="0" smtClean="0"/>
              <a:t>=</a:t>
            </a:r>
            <a:r>
              <a:rPr lang="en-US" sz="2100" dirty="0" smtClean="0"/>
              <a:t>&gt; </a:t>
            </a:r>
            <a:r>
              <a:rPr lang="ru-RU" sz="2100" dirty="0" err="1" smtClean="0"/>
              <a:t>підвищення</a:t>
            </a:r>
            <a:r>
              <a:rPr lang="ru-RU" sz="2100" dirty="0" smtClean="0"/>
              <a:t> </a:t>
            </a:r>
            <a:r>
              <a:rPr lang="ru-RU" sz="2100" dirty="0" err="1"/>
              <a:t>температури</a:t>
            </a:r>
            <a:r>
              <a:rPr lang="ru-RU" sz="2100" dirty="0"/>
              <a:t> та </a:t>
            </a:r>
            <a:r>
              <a:rPr lang="ru-RU" sz="2100" dirty="0" err="1"/>
              <a:t>збільшення</a:t>
            </a:r>
            <a:r>
              <a:rPr lang="ru-RU" sz="2100" dirty="0"/>
              <a:t> </a:t>
            </a:r>
            <a:r>
              <a:rPr lang="ru-RU" sz="2100" dirty="0" err="1"/>
              <a:t>кількості</a:t>
            </a:r>
            <a:r>
              <a:rPr lang="ru-RU" sz="2100" dirty="0"/>
              <a:t> </a:t>
            </a:r>
            <a:r>
              <a:rPr lang="ru-RU" sz="2100" dirty="0" err="1"/>
              <a:t>опадів</a:t>
            </a:r>
            <a:r>
              <a:rPr lang="ru-RU" sz="2100" dirty="0"/>
              <a:t> </a:t>
            </a:r>
            <a:r>
              <a:rPr lang="ru-RU" sz="2100" dirty="0" err="1"/>
              <a:t>може</a:t>
            </a:r>
            <a:r>
              <a:rPr lang="ru-RU" sz="2100" dirty="0"/>
              <a:t> </a:t>
            </a:r>
            <a:r>
              <a:rPr lang="ru-RU" sz="2100" dirty="0" err="1"/>
              <a:t>призвести</a:t>
            </a:r>
            <a:r>
              <a:rPr lang="ru-RU" sz="2100" dirty="0"/>
              <a:t> до </a:t>
            </a:r>
            <a:r>
              <a:rPr lang="ru-RU" sz="2100" dirty="0" err="1"/>
              <a:t>незначного</a:t>
            </a:r>
            <a:r>
              <a:rPr lang="ru-RU" sz="2100" dirty="0"/>
              <a:t> </a:t>
            </a:r>
            <a:r>
              <a:rPr lang="ru-RU" sz="2100" dirty="0" err="1"/>
              <a:t>підвищення</a:t>
            </a:r>
            <a:r>
              <a:rPr lang="ru-RU" sz="2100" dirty="0"/>
              <a:t> </a:t>
            </a:r>
            <a:r>
              <a:rPr lang="ru-RU" sz="2100" dirty="0" err="1"/>
              <a:t>врожайності</a:t>
            </a:r>
            <a:r>
              <a:rPr lang="ru-RU" sz="2100" dirty="0"/>
              <a:t> </a:t>
            </a:r>
            <a:r>
              <a:rPr lang="ru-RU" sz="2100" dirty="0" err="1"/>
              <a:t>пшениці</a:t>
            </a:r>
            <a:r>
              <a:rPr lang="ru-RU" sz="2100" dirty="0"/>
              <a:t> у </a:t>
            </a:r>
            <a:r>
              <a:rPr lang="ru-RU" sz="2100" dirty="0" err="1"/>
              <a:t>північній</a:t>
            </a:r>
            <a:r>
              <a:rPr lang="ru-RU" sz="2100" dirty="0"/>
              <a:t> </a:t>
            </a:r>
            <a:r>
              <a:rPr lang="ru-RU" sz="2100" dirty="0" err="1"/>
              <a:t>частині</a:t>
            </a:r>
            <a:r>
              <a:rPr lang="ru-RU" sz="2100" dirty="0"/>
              <a:t> </a:t>
            </a:r>
            <a:r>
              <a:rPr lang="ru-RU" sz="2100" dirty="0" err="1" smtClean="0"/>
              <a:t>України</a:t>
            </a:r>
            <a:r>
              <a:rPr lang="en-US" sz="2100" dirty="0"/>
              <a:t>;</a:t>
            </a:r>
            <a:endParaRPr lang="ru-RU" sz="2100" dirty="0"/>
          </a:p>
          <a:p>
            <a:r>
              <a:rPr lang="ru-RU" sz="2100" dirty="0" smtClean="0"/>
              <a:t>=&gt; </a:t>
            </a:r>
            <a:r>
              <a:rPr lang="ru-RU" sz="2100" dirty="0" err="1"/>
              <a:t>врожайність</a:t>
            </a:r>
            <a:r>
              <a:rPr lang="ru-RU" sz="2100" dirty="0"/>
              <a:t> </a:t>
            </a:r>
            <a:r>
              <a:rPr lang="ru-RU" sz="2100" dirty="0" err="1"/>
              <a:t>пшениці</a:t>
            </a:r>
            <a:r>
              <a:rPr lang="ru-RU" sz="2100" dirty="0"/>
              <a:t> </a:t>
            </a:r>
            <a:r>
              <a:rPr lang="ru-RU" sz="2100" dirty="0" err="1"/>
              <a:t>може</a:t>
            </a:r>
            <a:r>
              <a:rPr lang="ru-RU" sz="2100" dirty="0"/>
              <a:t> </a:t>
            </a:r>
            <a:r>
              <a:rPr lang="ru-RU" sz="2100" dirty="0" err="1"/>
              <a:t>суттєво</a:t>
            </a:r>
            <a:r>
              <a:rPr lang="ru-RU" sz="2100" dirty="0"/>
              <a:t> </a:t>
            </a:r>
            <a:r>
              <a:rPr lang="ru-RU" sz="2100" dirty="0" err="1"/>
              <a:t>знизитися</a:t>
            </a:r>
            <a:r>
              <a:rPr lang="ru-RU" sz="2100" dirty="0"/>
              <a:t> особливо в </a:t>
            </a:r>
            <a:r>
              <a:rPr lang="ru-RU" sz="2100" dirty="0" err="1"/>
              <a:t>південній</a:t>
            </a:r>
            <a:r>
              <a:rPr lang="ru-RU" sz="2100" dirty="0"/>
              <a:t> </a:t>
            </a:r>
            <a:r>
              <a:rPr lang="ru-RU" sz="2100" dirty="0" err="1"/>
              <a:t>зоні</a:t>
            </a:r>
            <a:r>
              <a:rPr lang="ru-RU" sz="2100" dirty="0"/>
              <a:t> </a:t>
            </a:r>
            <a:r>
              <a:rPr lang="ru-RU" sz="2100" dirty="0" smtClean="0"/>
              <a:t>степу (до 18%)</a:t>
            </a:r>
            <a:r>
              <a:rPr lang="en-US" sz="2100" dirty="0" smtClean="0"/>
              <a:t>.</a:t>
            </a:r>
            <a:endParaRPr lang="ru-RU" sz="2100" dirty="0" smtClean="0"/>
          </a:p>
        </p:txBody>
      </p:sp>
      <p:sp>
        <p:nvSpPr>
          <p:cNvPr id="6" name="Date Placeholder 1"/>
          <p:cNvSpPr>
            <a:spLocks noGrp="1"/>
          </p:cNvSpPr>
          <p:nvPr>
            <p:ph type="dt" sz="half" idx="10"/>
          </p:nvPr>
        </p:nvSpPr>
        <p:spPr>
          <a:xfrm>
            <a:off x="628650" y="6356351"/>
            <a:ext cx="2057400" cy="365125"/>
          </a:xfrm>
        </p:spPr>
        <p:txBody>
          <a:bodyPr/>
          <a:lstStyle/>
          <a:p>
            <a:r>
              <a:rPr lang="uk-UA" dirty="0" smtClean="0"/>
              <a:t>Дніпро</a:t>
            </a:r>
            <a:r>
              <a:rPr lang="ru-RU" dirty="0" smtClean="0"/>
              <a:t>,   06.</a:t>
            </a:r>
            <a:r>
              <a:rPr lang="de-DE" dirty="0" smtClean="0"/>
              <a:t>0</a:t>
            </a:r>
            <a:r>
              <a:rPr lang="ru-RU" dirty="0" smtClean="0"/>
              <a:t>6</a:t>
            </a:r>
            <a:r>
              <a:rPr lang="de-DE" dirty="0" smtClean="0"/>
              <a:t>.201</a:t>
            </a:r>
            <a:r>
              <a:rPr lang="ru-RU" dirty="0" smtClean="0"/>
              <a:t>9</a:t>
            </a:r>
            <a:endParaRPr lang="en-US" dirty="0"/>
          </a:p>
        </p:txBody>
      </p:sp>
    </p:spTree>
    <p:extLst>
      <p:ext uri="{BB962C8B-B14F-4D97-AF65-F5344CB8AC3E}">
        <p14:creationId xmlns:p14="http://schemas.microsoft.com/office/powerpoint/2010/main" val="394891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9446" y="1189001"/>
            <a:ext cx="9024553" cy="461665"/>
          </a:xfrm>
          <a:prstGeom prst="rect">
            <a:avLst/>
          </a:prstGeom>
        </p:spPr>
        <p:txBody>
          <a:bodyPr wrap="square">
            <a:spAutoFit/>
          </a:bodyPr>
          <a:lstStyle/>
          <a:p>
            <a:r>
              <a:rPr lang="uk-UA" sz="2400" dirty="0">
                <a:solidFill>
                  <a:schemeClr val="accent1">
                    <a:lumMod val="75000"/>
                  </a:schemeClr>
                </a:solidFill>
              </a:rPr>
              <a:t>Пріоритетні кроки на найближчий час</a:t>
            </a:r>
            <a:endParaRPr lang="ru-RU" sz="2400" dirty="0"/>
          </a:p>
        </p:txBody>
      </p:sp>
      <p:sp>
        <p:nvSpPr>
          <p:cNvPr id="3" name="Прямоугольник 2"/>
          <p:cNvSpPr/>
          <p:nvPr/>
        </p:nvSpPr>
        <p:spPr>
          <a:xfrm>
            <a:off x="0" y="1650666"/>
            <a:ext cx="9024554" cy="4493538"/>
          </a:xfrm>
          <a:prstGeom prst="rect">
            <a:avLst/>
          </a:prstGeom>
        </p:spPr>
        <p:txBody>
          <a:bodyPr wrap="square">
            <a:spAutoFit/>
          </a:bodyPr>
          <a:lstStyle/>
          <a:p>
            <a:pPr marL="342900" indent="-342900">
              <a:buFont typeface="Arial" panose="020B0604020202020204" pitchFamily="34" charset="0"/>
              <a:buChar char="•"/>
            </a:pPr>
            <a:r>
              <a:rPr lang="ru-RU" sz="2200" dirty="0"/>
              <a:t>Перший </a:t>
            </a:r>
            <a:r>
              <a:rPr lang="ru-RU" sz="2200" dirty="0" err="1"/>
              <a:t>пріоритет</a:t>
            </a:r>
            <a:r>
              <a:rPr lang="ru-RU" sz="2200" dirty="0"/>
              <a:t> – </a:t>
            </a:r>
            <a:r>
              <a:rPr lang="ru-RU" sz="2200" dirty="0" err="1"/>
              <a:t>злучення</a:t>
            </a:r>
            <a:r>
              <a:rPr lang="ru-RU" sz="2200" dirty="0"/>
              <a:t> </a:t>
            </a:r>
            <a:r>
              <a:rPr lang="ru-RU" sz="2200" dirty="0" err="1"/>
              <a:t>німецьких</a:t>
            </a:r>
            <a:r>
              <a:rPr lang="ru-RU" sz="2200" dirty="0"/>
              <a:t> </a:t>
            </a:r>
            <a:r>
              <a:rPr lang="ru-RU" sz="2200" dirty="0" err="1"/>
              <a:t>експертів</a:t>
            </a:r>
            <a:r>
              <a:rPr lang="ru-RU" sz="2200" dirty="0"/>
              <a:t> для </a:t>
            </a:r>
            <a:r>
              <a:rPr lang="ru-RU" sz="2200" dirty="0" err="1"/>
              <a:t>підготовки</a:t>
            </a:r>
            <a:r>
              <a:rPr lang="ru-RU" sz="2200" dirty="0"/>
              <a:t> </a:t>
            </a:r>
            <a:r>
              <a:rPr lang="ru-RU" sz="2200" dirty="0" err="1"/>
              <a:t>рекомендацій</a:t>
            </a:r>
            <a:r>
              <a:rPr lang="ru-RU" sz="2200" dirty="0"/>
              <a:t> до проекту </a:t>
            </a:r>
            <a:r>
              <a:rPr lang="ru-RU" sz="2200" dirty="0" err="1"/>
              <a:t>стратегії</a:t>
            </a:r>
            <a:r>
              <a:rPr lang="ru-RU" sz="2200" dirty="0"/>
              <a:t> з </a:t>
            </a:r>
            <a:r>
              <a:rPr lang="ru-RU" sz="2200" dirty="0" err="1"/>
              <a:t>адаптації</a:t>
            </a:r>
            <a:r>
              <a:rPr lang="ru-RU" sz="2200" dirty="0"/>
              <a:t> до </a:t>
            </a:r>
            <a:r>
              <a:rPr lang="ru-RU" sz="2200" dirty="0" err="1"/>
              <a:t>зміни</a:t>
            </a:r>
            <a:r>
              <a:rPr lang="ru-RU" sz="2200" dirty="0"/>
              <a:t> </a:t>
            </a:r>
            <a:r>
              <a:rPr lang="ru-RU" sz="2200" dirty="0" err="1"/>
              <a:t>клімату</a:t>
            </a:r>
            <a:r>
              <a:rPr lang="ru-RU" sz="2200" dirty="0"/>
              <a:t> в аграрному </a:t>
            </a:r>
            <a:r>
              <a:rPr lang="ru-RU" sz="2200" dirty="0" err="1"/>
              <a:t>секторі</a:t>
            </a:r>
            <a:r>
              <a:rPr lang="ru-RU" sz="2200" dirty="0"/>
              <a:t> та плану </a:t>
            </a:r>
            <a:r>
              <a:rPr lang="ru-RU" sz="2200" dirty="0" err="1"/>
              <a:t>дій</a:t>
            </a:r>
            <a:r>
              <a:rPr lang="ru-RU" sz="2200" dirty="0"/>
              <a:t> на </a:t>
            </a:r>
            <a:r>
              <a:rPr lang="ru-RU" sz="2200" dirty="0" err="1"/>
              <a:t>виконання</a:t>
            </a:r>
            <a:r>
              <a:rPr lang="ru-RU" sz="2200" dirty="0"/>
              <a:t> </a:t>
            </a:r>
            <a:r>
              <a:rPr lang="ru-RU" sz="2200" dirty="0" err="1"/>
              <a:t>стратегії</a:t>
            </a:r>
            <a:r>
              <a:rPr lang="ru-RU" sz="2200" dirty="0"/>
              <a:t>;</a:t>
            </a:r>
          </a:p>
          <a:p>
            <a:pPr marL="342900" indent="-342900">
              <a:buFont typeface="Arial" panose="020B0604020202020204" pitchFamily="34" charset="0"/>
              <a:buChar char="•"/>
            </a:pPr>
            <a:r>
              <a:rPr lang="ru-RU" sz="2200" dirty="0" err="1"/>
              <a:t>Створення</a:t>
            </a:r>
            <a:r>
              <a:rPr lang="ru-RU" sz="2200" dirty="0"/>
              <a:t> </a:t>
            </a:r>
            <a:r>
              <a:rPr lang="ru-RU" sz="2200" dirty="0" err="1"/>
              <a:t>робочої</a:t>
            </a:r>
            <a:r>
              <a:rPr lang="ru-RU" sz="2200" dirty="0"/>
              <a:t> </a:t>
            </a:r>
            <a:r>
              <a:rPr lang="ru-RU" sz="2200" dirty="0" err="1"/>
              <a:t>групи</a:t>
            </a:r>
            <a:r>
              <a:rPr lang="ru-RU" sz="2200" dirty="0"/>
              <a:t> з </a:t>
            </a:r>
            <a:r>
              <a:rPr lang="ru-RU" sz="2200" dirty="0" err="1"/>
              <a:t>імплементації</a:t>
            </a:r>
            <a:r>
              <a:rPr lang="ru-RU" sz="2200" dirty="0"/>
              <a:t> </a:t>
            </a:r>
            <a:r>
              <a:rPr lang="ru-RU" sz="2200" dirty="0" err="1"/>
              <a:t>стратегії</a:t>
            </a:r>
            <a:r>
              <a:rPr lang="ru-RU" sz="2200" dirty="0"/>
              <a:t> з </a:t>
            </a:r>
            <a:r>
              <a:rPr lang="ru-RU" sz="2200" dirty="0" err="1"/>
              <a:t>адаптації</a:t>
            </a:r>
            <a:r>
              <a:rPr lang="ru-RU" sz="2200" dirty="0"/>
              <a:t> до </a:t>
            </a:r>
            <a:r>
              <a:rPr lang="ru-RU" sz="2200" dirty="0" err="1"/>
              <a:t>зміни</a:t>
            </a:r>
            <a:r>
              <a:rPr lang="ru-RU" sz="2200" dirty="0"/>
              <a:t> </a:t>
            </a:r>
            <a:r>
              <a:rPr lang="ru-RU" sz="2200" dirty="0" err="1"/>
              <a:t>клімату</a:t>
            </a:r>
            <a:r>
              <a:rPr lang="ru-RU" sz="2200" dirty="0"/>
              <a:t> в аграрному </a:t>
            </a:r>
            <a:r>
              <a:rPr lang="ru-RU" sz="2200" dirty="0" err="1"/>
              <a:t>секторі</a:t>
            </a:r>
            <a:r>
              <a:rPr lang="ru-RU" sz="2200" dirty="0"/>
              <a:t> на </a:t>
            </a:r>
            <a:r>
              <a:rPr lang="ru-RU" sz="2200" dirty="0" err="1"/>
              <a:t>базі</a:t>
            </a:r>
            <a:r>
              <a:rPr lang="ru-RU" sz="2200" dirty="0"/>
              <a:t> АПД. До </a:t>
            </a:r>
            <a:r>
              <a:rPr lang="ru-RU" sz="2200" dirty="0" err="1"/>
              <a:t>участі</a:t>
            </a:r>
            <a:r>
              <a:rPr lang="ru-RU" sz="2200" dirty="0"/>
              <a:t> </a:t>
            </a:r>
            <a:r>
              <a:rPr lang="ru-RU" sz="2200" dirty="0" err="1"/>
              <a:t>запрошуються</a:t>
            </a:r>
            <a:r>
              <a:rPr lang="ru-RU" sz="2200" dirty="0"/>
              <a:t> </a:t>
            </a:r>
            <a:r>
              <a:rPr lang="ru-RU" sz="2200" dirty="0" err="1"/>
              <a:t>представники</a:t>
            </a:r>
            <a:r>
              <a:rPr lang="ru-RU" sz="2200" dirty="0"/>
              <a:t> </a:t>
            </a:r>
            <a:r>
              <a:rPr lang="ru-RU" sz="2200" dirty="0" err="1"/>
              <a:t>Мінагрополітики</a:t>
            </a:r>
            <a:r>
              <a:rPr lang="ru-RU" sz="2200" dirty="0"/>
              <a:t>, </a:t>
            </a:r>
            <a:r>
              <a:rPr lang="ru-RU" sz="2200" dirty="0" err="1"/>
              <a:t>Мінекології</a:t>
            </a:r>
            <a:r>
              <a:rPr lang="ru-RU" sz="2200" dirty="0"/>
              <a:t>, </a:t>
            </a:r>
            <a:r>
              <a:rPr lang="ru-RU" sz="2200" dirty="0" err="1"/>
              <a:t>наукові</a:t>
            </a:r>
            <a:r>
              <a:rPr lang="ru-RU" sz="2200" dirty="0"/>
              <a:t> установи та </a:t>
            </a:r>
            <a:r>
              <a:rPr lang="ru-RU" sz="2200" dirty="0" err="1"/>
              <a:t>громадські</a:t>
            </a:r>
            <a:r>
              <a:rPr lang="ru-RU" sz="2200" dirty="0"/>
              <a:t> </a:t>
            </a:r>
            <a:r>
              <a:rPr lang="ru-RU" sz="2200" dirty="0" err="1"/>
              <a:t>організації</a:t>
            </a:r>
            <a:r>
              <a:rPr lang="ru-RU" sz="2200" dirty="0"/>
              <a:t>;</a:t>
            </a:r>
          </a:p>
          <a:p>
            <a:pPr marL="342900" indent="-342900">
              <a:buFont typeface="Arial" panose="020B0604020202020204" pitchFamily="34" charset="0"/>
              <a:buChar char="•"/>
            </a:pPr>
            <a:r>
              <a:rPr lang="ru-RU" sz="2200" dirty="0" err="1"/>
              <a:t>Аналіз</a:t>
            </a:r>
            <a:r>
              <a:rPr lang="ru-RU" sz="2200" dirty="0"/>
              <a:t> релевантного для </a:t>
            </a:r>
            <a:r>
              <a:rPr lang="ru-RU" sz="2200" dirty="0" err="1"/>
              <a:t>України</a:t>
            </a:r>
            <a:r>
              <a:rPr lang="ru-RU" sz="2200" dirty="0"/>
              <a:t> </a:t>
            </a:r>
            <a:r>
              <a:rPr lang="ru-RU" sz="2200" dirty="0" err="1"/>
              <a:t>міжнародного</a:t>
            </a:r>
            <a:r>
              <a:rPr lang="ru-RU" sz="2200" dirty="0"/>
              <a:t> </a:t>
            </a:r>
            <a:r>
              <a:rPr lang="ru-RU" sz="2200" dirty="0" err="1"/>
              <a:t>досвіду</a:t>
            </a:r>
            <a:r>
              <a:rPr lang="ru-RU" sz="2200" dirty="0"/>
              <a:t> </a:t>
            </a:r>
            <a:r>
              <a:rPr lang="ru-RU" sz="2200" dirty="0" err="1"/>
              <a:t>адаптації</a:t>
            </a:r>
            <a:r>
              <a:rPr lang="ru-RU" sz="2200" dirty="0"/>
              <a:t> до </a:t>
            </a:r>
            <a:r>
              <a:rPr lang="ru-RU" sz="2200" dirty="0" err="1"/>
              <a:t>зміни</a:t>
            </a:r>
            <a:r>
              <a:rPr lang="ru-RU" sz="2200" dirty="0"/>
              <a:t> </a:t>
            </a:r>
            <a:r>
              <a:rPr lang="ru-RU" sz="2200" dirty="0" err="1"/>
              <a:t>клімату</a:t>
            </a:r>
            <a:r>
              <a:rPr lang="ru-RU" sz="2200" dirty="0"/>
              <a:t> в </a:t>
            </a:r>
            <a:r>
              <a:rPr lang="ru-RU" sz="2200" dirty="0" err="1"/>
              <a:t>агросекторі</a:t>
            </a:r>
            <a:r>
              <a:rPr lang="ru-RU" sz="2200" dirty="0"/>
              <a:t>. Фокус на </a:t>
            </a:r>
            <a:r>
              <a:rPr lang="ru-RU" sz="2200" dirty="0" err="1"/>
              <a:t>механізмах</a:t>
            </a:r>
            <a:r>
              <a:rPr lang="ru-RU" sz="2200" dirty="0"/>
              <a:t> та </a:t>
            </a:r>
            <a:r>
              <a:rPr lang="ru-RU" sz="2200" dirty="0" err="1"/>
              <a:t>інструментах</a:t>
            </a:r>
            <a:r>
              <a:rPr lang="ru-RU" sz="2200" dirty="0"/>
              <a:t>, </a:t>
            </a:r>
            <a:r>
              <a:rPr lang="ru-RU" sz="2200" dirty="0" err="1"/>
              <a:t>які</a:t>
            </a:r>
            <a:r>
              <a:rPr lang="ru-RU" sz="2200" dirty="0"/>
              <a:t> </a:t>
            </a:r>
            <a:r>
              <a:rPr lang="ru-RU" sz="2200" dirty="0" err="1"/>
              <a:t>можуть</a:t>
            </a:r>
            <a:r>
              <a:rPr lang="ru-RU" sz="2200" dirty="0"/>
              <a:t> бути </a:t>
            </a:r>
            <a:r>
              <a:rPr lang="ru-RU" sz="2200" dirty="0" err="1"/>
              <a:t>включені</a:t>
            </a:r>
            <a:r>
              <a:rPr lang="ru-RU" sz="2200" dirty="0"/>
              <a:t> до плану </a:t>
            </a:r>
            <a:r>
              <a:rPr lang="ru-RU" sz="2200" dirty="0" err="1"/>
              <a:t>дій</a:t>
            </a:r>
            <a:r>
              <a:rPr lang="ru-RU" sz="2200" dirty="0"/>
              <a:t>;</a:t>
            </a:r>
          </a:p>
          <a:p>
            <a:pPr marL="342900" indent="-342900">
              <a:buFont typeface="Arial" panose="020B0604020202020204" pitchFamily="34" charset="0"/>
              <a:buChar char="•"/>
            </a:pPr>
            <a:r>
              <a:rPr lang="ru-RU" sz="2200" dirty="0" err="1"/>
              <a:t>Дослідження</a:t>
            </a:r>
            <a:r>
              <a:rPr lang="ru-RU" sz="2200" dirty="0"/>
              <a:t> для </a:t>
            </a:r>
            <a:r>
              <a:rPr lang="ru-RU" sz="2200" dirty="0" err="1"/>
              <a:t>інвентаризації</a:t>
            </a:r>
            <a:r>
              <a:rPr lang="ru-RU" sz="2200" dirty="0"/>
              <a:t> </a:t>
            </a:r>
            <a:r>
              <a:rPr lang="ru-RU" sz="2200" dirty="0" err="1"/>
              <a:t>агрокліматичних</a:t>
            </a:r>
            <a:r>
              <a:rPr lang="ru-RU" sz="2200" dirty="0"/>
              <a:t> </a:t>
            </a:r>
            <a:r>
              <a:rPr lang="ru-RU" sz="2200" dirty="0" err="1"/>
              <a:t>даних</a:t>
            </a:r>
            <a:r>
              <a:rPr lang="ru-RU" sz="2200" dirty="0"/>
              <a:t>: </a:t>
            </a:r>
            <a:r>
              <a:rPr lang="ru-RU" sz="2200" dirty="0" err="1"/>
              <a:t>які</a:t>
            </a:r>
            <a:r>
              <a:rPr lang="ru-RU" sz="2200" dirty="0"/>
              <a:t> </a:t>
            </a:r>
            <a:r>
              <a:rPr lang="ru-RU" sz="2200" dirty="0" err="1"/>
              <a:t>інституції</a:t>
            </a:r>
            <a:r>
              <a:rPr lang="ru-RU" sz="2200" dirty="0"/>
              <a:t> та </a:t>
            </a:r>
            <a:r>
              <a:rPr lang="ru-RU" sz="2200" dirty="0" err="1"/>
              <a:t>наукові</a:t>
            </a:r>
            <a:r>
              <a:rPr lang="ru-RU" sz="2200" dirty="0"/>
              <a:t> установи </a:t>
            </a:r>
            <a:r>
              <a:rPr lang="ru-RU" sz="2200" dirty="0" err="1"/>
              <a:t>збирають</a:t>
            </a:r>
            <a:r>
              <a:rPr lang="ru-RU" sz="2200" dirty="0"/>
              <a:t> </a:t>
            </a:r>
            <a:r>
              <a:rPr lang="ru-RU" sz="2200" dirty="0" err="1"/>
              <a:t>які</a:t>
            </a:r>
            <a:r>
              <a:rPr lang="ru-RU" sz="2200" dirty="0"/>
              <a:t> </a:t>
            </a:r>
            <a:r>
              <a:rPr lang="ru-RU" sz="2200" dirty="0" err="1"/>
              <a:t>дані</a:t>
            </a:r>
            <a:r>
              <a:rPr lang="ru-RU" sz="2200" dirty="0"/>
              <a:t>, </a:t>
            </a:r>
            <a:r>
              <a:rPr lang="ru-RU" sz="2200" dirty="0" err="1"/>
              <a:t>які</a:t>
            </a:r>
            <a:r>
              <a:rPr lang="ru-RU" sz="2200" dirty="0"/>
              <a:t> </a:t>
            </a:r>
            <a:r>
              <a:rPr lang="ru-RU" sz="2200" dirty="0" err="1"/>
              <a:t>прогалини</a:t>
            </a:r>
            <a:r>
              <a:rPr lang="ru-RU" sz="2200" dirty="0"/>
              <a:t> </a:t>
            </a:r>
            <a:r>
              <a:rPr lang="ru-RU" sz="2200" dirty="0" err="1"/>
              <a:t>існують</a:t>
            </a:r>
            <a:r>
              <a:rPr lang="ru-RU" sz="2200" dirty="0"/>
              <a:t>; початок </a:t>
            </a:r>
            <a:r>
              <a:rPr lang="ru-RU" sz="2200" dirty="0" err="1"/>
              <a:t>роботи</a:t>
            </a:r>
            <a:r>
              <a:rPr lang="ru-RU" sz="2200" dirty="0"/>
              <a:t> </a:t>
            </a:r>
            <a:r>
              <a:rPr lang="ru-RU" sz="2200" dirty="0" err="1"/>
              <a:t>зі</a:t>
            </a:r>
            <a:r>
              <a:rPr lang="ru-RU" sz="2200" dirty="0"/>
              <a:t> </a:t>
            </a:r>
            <a:r>
              <a:rPr lang="ru-RU" sz="2200" dirty="0" err="1"/>
              <a:t>створення</a:t>
            </a:r>
            <a:r>
              <a:rPr lang="ru-RU" sz="2200" dirty="0"/>
              <a:t> </a:t>
            </a:r>
            <a:r>
              <a:rPr lang="ru-RU" sz="2200" dirty="0" err="1"/>
              <a:t>бази</a:t>
            </a:r>
            <a:r>
              <a:rPr lang="ru-RU" sz="2200" dirty="0"/>
              <a:t> </a:t>
            </a:r>
            <a:r>
              <a:rPr lang="ru-RU" sz="2200" dirty="0" err="1"/>
              <a:t>даних</a:t>
            </a:r>
            <a:r>
              <a:rPr lang="ru-RU" sz="2200" dirty="0"/>
              <a:t>.</a:t>
            </a:r>
          </a:p>
        </p:txBody>
      </p:sp>
      <p:sp>
        <p:nvSpPr>
          <p:cNvPr id="6" name="Date Placeholder 1"/>
          <p:cNvSpPr>
            <a:spLocks noGrp="1"/>
          </p:cNvSpPr>
          <p:nvPr>
            <p:ph type="dt" sz="half" idx="10"/>
          </p:nvPr>
        </p:nvSpPr>
        <p:spPr>
          <a:xfrm>
            <a:off x="628650" y="6356351"/>
            <a:ext cx="2057400" cy="365125"/>
          </a:xfrm>
        </p:spPr>
        <p:txBody>
          <a:bodyPr/>
          <a:lstStyle/>
          <a:p>
            <a:r>
              <a:rPr lang="uk-UA" dirty="0" smtClean="0"/>
              <a:t>Дніпро</a:t>
            </a:r>
            <a:r>
              <a:rPr lang="ru-RU" dirty="0" smtClean="0"/>
              <a:t>,   06.</a:t>
            </a:r>
            <a:r>
              <a:rPr lang="de-DE" dirty="0" smtClean="0"/>
              <a:t>0</a:t>
            </a:r>
            <a:r>
              <a:rPr lang="ru-RU" dirty="0" smtClean="0"/>
              <a:t>6</a:t>
            </a:r>
            <a:r>
              <a:rPr lang="de-DE" dirty="0" smtClean="0"/>
              <a:t>.201</a:t>
            </a:r>
            <a:r>
              <a:rPr lang="ru-RU" dirty="0" smtClean="0"/>
              <a:t>9</a:t>
            </a:r>
            <a:endParaRPr lang="en-US" dirty="0"/>
          </a:p>
        </p:txBody>
      </p:sp>
    </p:spTree>
    <p:extLst>
      <p:ext uri="{BB962C8B-B14F-4D97-AF65-F5344CB8AC3E}">
        <p14:creationId xmlns:p14="http://schemas.microsoft.com/office/powerpoint/2010/main" val="56890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5683" y="1189001"/>
            <a:ext cx="8532636" cy="461665"/>
          </a:xfrm>
          <a:prstGeom prst="rect">
            <a:avLst/>
          </a:prstGeom>
        </p:spPr>
        <p:txBody>
          <a:bodyPr wrap="square">
            <a:spAutoFit/>
          </a:bodyPr>
          <a:lstStyle/>
          <a:p>
            <a:r>
              <a:rPr lang="uk-UA" sz="2400" b="1" dirty="0">
                <a:solidFill>
                  <a:schemeClr val="accent1">
                    <a:lumMod val="75000"/>
                  </a:schemeClr>
                </a:solidFill>
              </a:rPr>
              <a:t>Основні етапи проекту</a:t>
            </a:r>
            <a:endParaRPr lang="ru-RU" sz="2400" dirty="0"/>
          </a:p>
        </p:txBody>
      </p:sp>
      <p:sp>
        <p:nvSpPr>
          <p:cNvPr id="6" name="Date Placeholder 1"/>
          <p:cNvSpPr>
            <a:spLocks noGrp="1"/>
          </p:cNvSpPr>
          <p:nvPr>
            <p:ph type="dt" sz="half" idx="10"/>
          </p:nvPr>
        </p:nvSpPr>
        <p:spPr>
          <a:xfrm>
            <a:off x="628650" y="6356351"/>
            <a:ext cx="2057400" cy="365125"/>
          </a:xfrm>
        </p:spPr>
        <p:txBody>
          <a:bodyPr/>
          <a:lstStyle/>
          <a:p>
            <a:r>
              <a:rPr lang="uk-UA" dirty="0" smtClean="0"/>
              <a:t>Дніпро</a:t>
            </a:r>
            <a:r>
              <a:rPr lang="ru-RU" dirty="0" smtClean="0"/>
              <a:t>,   06.</a:t>
            </a:r>
            <a:r>
              <a:rPr lang="de-DE" dirty="0" smtClean="0"/>
              <a:t>0</a:t>
            </a:r>
            <a:r>
              <a:rPr lang="ru-RU" dirty="0" smtClean="0"/>
              <a:t>6</a:t>
            </a:r>
            <a:r>
              <a:rPr lang="de-DE" dirty="0" smtClean="0"/>
              <a:t>.201</a:t>
            </a:r>
            <a:r>
              <a:rPr lang="ru-RU" dirty="0" smtClean="0"/>
              <a:t>9</a:t>
            </a:r>
            <a:endParaRPr lang="en-US" dirty="0"/>
          </a:p>
        </p:txBody>
      </p:sp>
      <p:sp>
        <p:nvSpPr>
          <p:cNvPr id="7" name="Стрелка вправо 6"/>
          <p:cNvSpPr/>
          <p:nvPr/>
        </p:nvSpPr>
        <p:spPr>
          <a:xfrm>
            <a:off x="874929" y="1397000"/>
            <a:ext cx="7394143" cy="4064000"/>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8" name="Группа 7"/>
          <p:cNvGrpSpPr/>
          <p:nvPr/>
        </p:nvGrpSpPr>
        <p:grpSpPr>
          <a:xfrm>
            <a:off x="226327" y="2616199"/>
            <a:ext cx="1671412" cy="1625600"/>
            <a:chOff x="3822" y="1219199"/>
            <a:chExt cx="1671412" cy="1625600"/>
          </a:xfrm>
        </p:grpSpPr>
        <p:sp>
          <p:nvSpPr>
            <p:cNvPr id="21" name="Скругленный прямоугольник 20"/>
            <p:cNvSpPr/>
            <p:nvPr/>
          </p:nvSpPr>
          <p:spPr>
            <a:xfrm>
              <a:off x="3822" y="1219199"/>
              <a:ext cx="1671412" cy="16256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Скругленный прямоугольник 5"/>
            <p:cNvSpPr txBox="1"/>
            <p:nvPr/>
          </p:nvSpPr>
          <p:spPr>
            <a:xfrm>
              <a:off x="83177" y="1298554"/>
              <a:ext cx="151270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t>Підготовчий етап</a:t>
              </a:r>
              <a:r>
                <a:rPr lang="en-US" sz="1200" kern="1200" dirty="0" smtClean="0"/>
                <a:t>:</a:t>
              </a:r>
              <a:r>
                <a:rPr lang="uk-UA" sz="1200" kern="1200" dirty="0" smtClean="0"/>
                <a:t> зустрічі з основними </a:t>
              </a:r>
              <a:r>
                <a:rPr lang="uk-UA" sz="1200" kern="1200" dirty="0" err="1" smtClean="0"/>
                <a:t>стейкхолдерами</a:t>
              </a:r>
              <a:r>
                <a:rPr lang="uk-UA" sz="1200" kern="1200" dirty="0" smtClean="0"/>
                <a:t>, розробка плану роботи</a:t>
              </a:r>
              <a:endParaRPr lang="ru-RU" sz="1200" kern="1200" dirty="0"/>
            </a:p>
          </p:txBody>
        </p:sp>
      </p:grpSp>
      <p:grpSp>
        <p:nvGrpSpPr>
          <p:cNvPr id="9" name="Группа 8"/>
          <p:cNvGrpSpPr/>
          <p:nvPr/>
        </p:nvGrpSpPr>
        <p:grpSpPr>
          <a:xfrm>
            <a:off x="1981311" y="2616199"/>
            <a:ext cx="1671412" cy="1625600"/>
            <a:chOff x="1758806" y="1219199"/>
            <a:chExt cx="1671412" cy="1625600"/>
          </a:xfrm>
        </p:grpSpPr>
        <p:sp>
          <p:nvSpPr>
            <p:cNvPr id="19" name="Скругленный прямоугольник 18"/>
            <p:cNvSpPr/>
            <p:nvPr/>
          </p:nvSpPr>
          <p:spPr>
            <a:xfrm>
              <a:off x="1758806" y="1219199"/>
              <a:ext cx="1671412" cy="16256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Скругленный прямоугольник 7"/>
            <p:cNvSpPr txBox="1"/>
            <p:nvPr/>
          </p:nvSpPr>
          <p:spPr>
            <a:xfrm>
              <a:off x="1838161" y="1298554"/>
              <a:ext cx="151270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t>Експертна рецензія стратегії та плану дій, створення робочої групи</a:t>
              </a:r>
              <a:endParaRPr lang="ru-RU" sz="1200" kern="1200" dirty="0"/>
            </a:p>
          </p:txBody>
        </p:sp>
      </p:grpSp>
      <p:grpSp>
        <p:nvGrpSpPr>
          <p:cNvPr id="10" name="Группа 9"/>
          <p:cNvGrpSpPr/>
          <p:nvPr/>
        </p:nvGrpSpPr>
        <p:grpSpPr>
          <a:xfrm>
            <a:off x="3736294" y="2616199"/>
            <a:ext cx="1671412" cy="1625600"/>
            <a:chOff x="3513789" y="1219199"/>
            <a:chExt cx="1671412" cy="1625600"/>
          </a:xfrm>
        </p:grpSpPr>
        <p:sp>
          <p:nvSpPr>
            <p:cNvPr id="17" name="Скругленный прямоугольник 16"/>
            <p:cNvSpPr/>
            <p:nvPr/>
          </p:nvSpPr>
          <p:spPr>
            <a:xfrm>
              <a:off x="3513789" y="1219199"/>
              <a:ext cx="1671412" cy="16256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Скругленный прямоугольник 9"/>
            <p:cNvSpPr txBox="1"/>
            <p:nvPr/>
          </p:nvSpPr>
          <p:spPr>
            <a:xfrm>
              <a:off x="3593144" y="1298554"/>
              <a:ext cx="151270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err="1" smtClean="0"/>
                <a:t>Офіційий</a:t>
              </a:r>
              <a:r>
                <a:rPr lang="ru-RU" sz="1200" kern="1200" dirty="0" smtClean="0"/>
                <a:t> запуск проекту та </a:t>
              </a:r>
              <a:r>
                <a:rPr lang="ru-RU" sz="1200" kern="1200" dirty="0" err="1" smtClean="0"/>
                <a:t>презентація</a:t>
              </a:r>
              <a:r>
                <a:rPr lang="ru-RU" sz="1200" kern="1200" dirty="0" smtClean="0"/>
                <a:t> </a:t>
              </a:r>
              <a:r>
                <a:rPr lang="ru-RU" sz="1200" kern="1200" dirty="0" err="1" smtClean="0"/>
                <a:t>рекомендацій</a:t>
              </a:r>
              <a:r>
                <a:rPr lang="ru-RU" sz="1200" kern="1200" dirty="0" smtClean="0"/>
                <a:t> до </a:t>
              </a:r>
              <a:r>
                <a:rPr lang="ru-RU" sz="1200" kern="1200" dirty="0" err="1" smtClean="0"/>
                <a:t>стратегії</a:t>
              </a:r>
              <a:endParaRPr lang="ru-RU" sz="1200" kern="1200" dirty="0"/>
            </a:p>
          </p:txBody>
        </p:sp>
      </p:grpSp>
      <p:grpSp>
        <p:nvGrpSpPr>
          <p:cNvPr id="11" name="Группа 10"/>
          <p:cNvGrpSpPr/>
          <p:nvPr/>
        </p:nvGrpSpPr>
        <p:grpSpPr>
          <a:xfrm>
            <a:off x="5491278" y="2616199"/>
            <a:ext cx="1671412" cy="1625600"/>
            <a:chOff x="5268773" y="1219199"/>
            <a:chExt cx="1671412" cy="1625600"/>
          </a:xfrm>
        </p:grpSpPr>
        <p:sp>
          <p:nvSpPr>
            <p:cNvPr id="15" name="Скругленный прямоугольник 14"/>
            <p:cNvSpPr/>
            <p:nvPr/>
          </p:nvSpPr>
          <p:spPr>
            <a:xfrm>
              <a:off x="5268773" y="1219199"/>
              <a:ext cx="1671412" cy="16256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Скругленный прямоугольник 11"/>
            <p:cNvSpPr txBox="1"/>
            <p:nvPr/>
          </p:nvSpPr>
          <p:spPr>
            <a:xfrm>
              <a:off x="5348128" y="1298554"/>
              <a:ext cx="151270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t>Проведення зустрічей робочої групи, круглих столів, лекцій; поїздка до Німеччини для профільних фахівців</a:t>
              </a:r>
              <a:endParaRPr lang="uk-UA" sz="1200" kern="1200" dirty="0"/>
            </a:p>
          </p:txBody>
        </p:sp>
      </p:grpSp>
      <p:grpSp>
        <p:nvGrpSpPr>
          <p:cNvPr id="12" name="Группа 11"/>
          <p:cNvGrpSpPr/>
          <p:nvPr/>
        </p:nvGrpSpPr>
        <p:grpSpPr>
          <a:xfrm>
            <a:off x="7246261" y="2616199"/>
            <a:ext cx="1671412" cy="1625600"/>
            <a:chOff x="7023756" y="1219199"/>
            <a:chExt cx="1671412" cy="1625600"/>
          </a:xfrm>
        </p:grpSpPr>
        <p:sp>
          <p:nvSpPr>
            <p:cNvPr id="13" name="Скругленный прямоугольник 12"/>
            <p:cNvSpPr/>
            <p:nvPr/>
          </p:nvSpPr>
          <p:spPr>
            <a:xfrm>
              <a:off x="7023756" y="1219199"/>
              <a:ext cx="1671412" cy="16256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Скругленный прямоугольник 13"/>
            <p:cNvSpPr txBox="1"/>
            <p:nvPr/>
          </p:nvSpPr>
          <p:spPr>
            <a:xfrm>
              <a:off x="7103111" y="1298554"/>
              <a:ext cx="1512702"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uk-UA" sz="1200" kern="1200" dirty="0" smtClean="0"/>
                <a:t>Презентація результатів дослідження, підведення підсумків роботи за пів року, обговорення подальших кроків</a:t>
              </a:r>
              <a:endParaRPr lang="uk-UA" sz="1200" kern="1200" dirty="0"/>
            </a:p>
          </p:txBody>
        </p:sp>
      </p:grpSp>
    </p:spTree>
    <p:extLst>
      <p:ext uri="{BB962C8B-B14F-4D97-AF65-F5344CB8AC3E}">
        <p14:creationId xmlns:p14="http://schemas.microsoft.com/office/powerpoint/2010/main" val="310508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27258" y="1260570"/>
            <a:ext cx="8916741" cy="6432530"/>
          </a:xfrm>
          <a:prstGeom prst="rect">
            <a:avLst/>
          </a:prstGeom>
        </p:spPr>
        <p:txBody>
          <a:bodyPr wrap="square">
            <a:spAutoFit/>
          </a:bodyPr>
          <a:lstStyle/>
          <a:p>
            <a:r>
              <a:rPr lang="ru-RU" sz="3600" dirty="0" err="1" smtClean="0">
                <a:solidFill>
                  <a:schemeClr val="accent1"/>
                </a:solidFill>
              </a:rPr>
              <a:t>Дякую</a:t>
            </a:r>
            <a:r>
              <a:rPr lang="ru-RU" sz="3600" dirty="0" smtClean="0">
                <a:solidFill>
                  <a:schemeClr val="accent1"/>
                </a:solidFill>
              </a:rPr>
              <a:t> за </a:t>
            </a:r>
            <a:r>
              <a:rPr lang="ru-RU" sz="3600" dirty="0" err="1" smtClean="0">
                <a:solidFill>
                  <a:schemeClr val="accent1"/>
                </a:solidFill>
              </a:rPr>
              <a:t>увагу</a:t>
            </a:r>
            <a:r>
              <a:rPr lang="ru-RU" sz="3600" dirty="0" smtClean="0">
                <a:solidFill>
                  <a:schemeClr val="accent1"/>
                </a:solidFill>
              </a:rPr>
              <a:t> та </a:t>
            </a:r>
            <a:r>
              <a:rPr lang="ru-RU" sz="3600" dirty="0" err="1" smtClean="0">
                <a:solidFill>
                  <a:schemeClr val="accent1"/>
                </a:solidFill>
              </a:rPr>
              <a:t>запрошую</a:t>
            </a:r>
            <a:r>
              <a:rPr lang="ru-RU" sz="3600" dirty="0" smtClean="0">
                <a:solidFill>
                  <a:schemeClr val="accent1"/>
                </a:solidFill>
              </a:rPr>
              <a:t> до </a:t>
            </a:r>
            <a:r>
              <a:rPr lang="ru-RU" sz="3600" dirty="0" err="1" smtClean="0">
                <a:solidFill>
                  <a:schemeClr val="accent1"/>
                </a:solidFill>
              </a:rPr>
              <a:t>співпраці</a:t>
            </a:r>
            <a:r>
              <a:rPr lang="ru-RU" sz="3600" dirty="0" smtClean="0">
                <a:solidFill>
                  <a:schemeClr val="accent1"/>
                </a:solidFill>
              </a:rPr>
              <a:t>!</a:t>
            </a:r>
          </a:p>
          <a:p>
            <a:endParaRPr lang="en-US" sz="2000" dirty="0" smtClean="0"/>
          </a:p>
          <a:p>
            <a:r>
              <a:rPr lang="ru-RU" sz="2000" dirty="0" err="1" smtClean="0"/>
              <a:t>Дослідження</a:t>
            </a:r>
            <a:r>
              <a:rPr lang="ru-RU" sz="2000" dirty="0" smtClean="0"/>
              <a:t> </a:t>
            </a:r>
            <a:r>
              <a:rPr lang="ru-RU" sz="2000" dirty="0" err="1" smtClean="0"/>
              <a:t>щодо</a:t>
            </a:r>
            <a:r>
              <a:rPr lang="ru-RU" sz="2000" dirty="0" smtClean="0"/>
              <a:t> </a:t>
            </a:r>
            <a:r>
              <a:rPr lang="ru-RU" sz="2000" dirty="0" err="1" smtClean="0"/>
              <a:t>впливу</a:t>
            </a:r>
            <a:r>
              <a:rPr lang="ru-RU" sz="2000" dirty="0" smtClean="0"/>
              <a:t> </a:t>
            </a:r>
            <a:r>
              <a:rPr lang="ru-RU" sz="2000" dirty="0" err="1" smtClean="0"/>
              <a:t>зміни</a:t>
            </a:r>
            <a:r>
              <a:rPr lang="ru-RU" sz="2000" dirty="0" smtClean="0"/>
              <a:t> </a:t>
            </a:r>
            <a:r>
              <a:rPr lang="ru-RU" sz="2000" dirty="0" err="1" smtClean="0"/>
              <a:t>клімату</a:t>
            </a:r>
            <a:r>
              <a:rPr lang="ru-RU" sz="2000" dirty="0" smtClean="0"/>
              <a:t> на </a:t>
            </a:r>
            <a:r>
              <a:rPr lang="ru-RU" sz="2000" dirty="0" err="1" smtClean="0"/>
              <a:t>врожайність</a:t>
            </a:r>
            <a:r>
              <a:rPr lang="ru-RU" sz="2000" dirty="0" smtClean="0"/>
              <a:t> </a:t>
            </a:r>
            <a:r>
              <a:rPr lang="ru-RU" sz="2000" dirty="0" err="1" smtClean="0"/>
              <a:t>пшениці</a:t>
            </a:r>
            <a:r>
              <a:rPr lang="ru-RU" sz="2000" dirty="0" smtClean="0"/>
              <a:t>:</a:t>
            </a:r>
          </a:p>
          <a:p>
            <a:r>
              <a:rPr lang="en-US" dirty="0">
                <a:hlinkClick r:id="rId3"/>
              </a:rPr>
              <a:t>https://www.apd-ukraine.de/images/APD_APR_05-2016_impact_on_wheat_ukr_fin.pdf</a:t>
            </a:r>
            <a:endParaRPr lang="uk-UA" dirty="0"/>
          </a:p>
          <a:p>
            <a:r>
              <a:rPr lang="en-US" dirty="0">
                <a:hlinkClick r:id="rId4"/>
              </a:rPr>
              <a:t>https://www.apd-ukraine.de/images/APD_APR_05-2016_impact_on_wheat_eng_fin.pdf</a:t>
            </a:r>
            <a:endParaRPr lang="uk-UA" dirty="0">
              <a:hlinkClick r:id=""/>
            </a:endParaRPr>
          </a:p>
          <a:p>
            <a:r>
              <a:rPr lang="ru-RU" dirty="0" err="1"/>
              <a:t>Німецько-український</a:t>
            </a:r>
            <a:r>
              <a:rPr lang="ru-RU" dirty="0"/>
              <a:t> </a:t>
            </a:r>
            <a:r>
              <a:rPr lang="ru-RU" dirty="0" err="1"/>
              <a:t>агрополітичний</a:t>
            </a:r>
            <a:r>
              <a:rPr lang="ru-RU" dirty="0"/>
              <a:t> </a:t>
            </a:r>
            <a:r>
              <a:rPr lang="ru-RU" dirty="0" err="1"/>
              <a:t>діалог</a:t>
            </a:r>
            <a:r>
              <a:rPr lang="ru-RU" dirty="0"/>
              <a:t> (АПД)</a:t>
            </a:r>
          </a:p>
          <a:p>
            <a:r>
              <a:rPr lang="ru-RU" dirty="0"/>
              <a:t>при </a:t>
            </a:r>
            <a:r>
              <a:rPr lang="ru-RU" dirty="0" err="1"/>
              <a:t>Національній</a:t>
            </a:r>
            <a:r>
              <a:rPr lang="ru-RU" dirty="0"/>
              <a:t> </a:t>
            </a:r>
            <a:r>
              <a:rPr lang="ru-RU" dirty="0" err="1"/>
              <a:t>асоціації</a:t>
            </a:r>
            <a:r>
              <a:rPr lang="ru-RU" dirty="0"/>
              <a:t> </a:t>
            </a:r>
            <a:r>
              <a:rPr lang="ru-RU" dirty="0" err="1"/>
              <a:t>сільськогосподарських</a:t>
            </a:r>
            <a:r>
              <a:rPr lang="ru-RU" dirty="0"/>
              <a:t> </a:t>
            </a:r>
            <a:r>
              <a:rPr lang="ru-RU" dirty="0" err="1"/>
              <a:t>дорадчих</a:t>
            </a:r>
            <a:r>
              <a:rPr lang="ru-RU" dirty="0"/>
              <a:t> служб </a:t>
            </a:r>
            <a:r>
              <a:rPr lang="ru-RU" dirty="0" err="1"/>
              <a:t>України</a:t>
            </a:r>
            <a:r>
              <a:rPr lang="ru-RU" dirty="0"/>
              <a:t> «</a:t>
            </a:r>
            <a:r>
              <a:rPr lang="ru-RU" dirty="0" err="1"/>
              <a:t>Дорада</a:t>
            </a:r>
            <a:r>
              <a:rPr lang="ru-RU" dirty="0"/>
              <a:t>»</a:t>
            </a:r>
          </a:p>
          <a:p>
            <a:r>
              <a:rPr lang="ru-RU" dirty="0"/>
              <a:t>за </a:t>
            </a:r>
            <a:r>
              <a:rPr lang="ru-RU" dirty="0" err="1"/>
              <a:t>фінансової</a:t>
            </a:r>
            <a:r>
              <a:rPr lang="ru-RU" dirty="0"/>
              <a:t> </a:t>
            </a:r>
            <a:r>
              <a:rPr lang="ru-RU" dirty="0" err="1"/>
              <a:t>підтримки</a:t>
            </a:r>
            <a:r>
              <a:rPr lang="ru-RU" dirty="0"/>
              <a:t> Федерального </a:t>
            </a:r>
            <a:r>
              <a:rPr lang="ru-RU" dirty="0" err="1"/>
              <a:t>міністерства</a:t>
            </a:r>
            <a:r>
              <a:rPr lang="ru-RU" dirty="0"/>
              <a:t> </a:t>
            </a:r>
            <a:r>
              <a:rPr lang="ru-RU" dirty="0" err="1"/>
              <a:t>продовольства</a:t>
            </a:r>
            <a:r>
              <a:rPr lang="ru-RU" dirty="0"/>
              <a:t> </a:t>
            </a:r>
            <a:r>
              <a:rPr lang="en-US" dirty="0" err="1"/>
              <a:t>i</a:t>
            </a:r>
            <a:r>
              <a:rPr lang="en-US" dirty="0"/>
              <a:t> </a:t>
            </a:r>
            <a:r>
              <a:rPr lang="ru-RU" dirty="0" err="1"/>
              <a:t>сільського</a:t>
            </a:r>
            <a:r>
              <a:rPr lang="ru-RU" dirty="0"/>
              <a:t> </a:t>
            </a:r>
            <a:r>
              <a:rPr lang="ru-RU" dirty="0" err="1"/>
              <a:t>господарства</a:t>
            </a:r>
            <a:r>
              <a:rPr lang="ru-RU" dirty="0"/>
              <a:t> ФРН</a:t>
            </a:r>
          </a:p>
          <a:p>
            <a:r>
              <a:rPr lang="ru-RU" dirty="0"/>
              <a:t> </a:t>
            </a:r>
          </a:p>
          <a:p>
            <a:r>
              <a:rPr lang="ru-RU" dirty="0" err="1"/>
              <a:t>Юридична</a:t>
            </a:r>
            <a:r>
              <a:rPr lang="ru-RU" dirty="0"/>
              <a:t> адреса: </a:t>
            </a:r>
            <a:r>
              <a:rPr lang="ru-RU" dirty="0" err="1"/>
              <a:t>вул</a:t>
            </a:r>
            <a:r>
              <a:rPr lang="ru-RU" dirty="0"/>
              <a:t>. </a:t>
            </a:r>
            <a:r>
              <a:rPr lang="ru-RU" dirty="0" err="1"/>
              <a:t>Героїв</a:t>
            </a:r>
            <a:r>
              <a:rPr lang="ru-RU" dirty="0"/>
              <a:t> Оборони, 10, 03127 </a:t>
            </a:r>
            <a:r>
              <a:rPr lang="ru-RU" dirty="0" err="1"/>
              <a:t>Київ</a:t>
            </a:r>
            <a:r>
              <a:rPr lang="ru-RU" dirty="0"/>
              <a:t>, </a:t>
            </a:r>
            <a:r>
              <a:rPr lang="ru-RU" dirty="0" err="1"/>
              <a:t>поштова</a:t>
            </a:r>
            <a:r>
              <a:rPr lang="ru-RU" dirty="0"/>
              <a:t> </a:t>
            </a:r>
            <a:r>
              <a:rPr lang="ru-RU" dirty="0" err="1"/>
              <a:t>скринька</a:t>
            </a:r>
            <a:r>
              <a:rPr lang="ru-RU" dirty="0"/>
              <a:t> 10</a:t>
            </a:r>
          </a:p>
          <a:p>
            <a:r>
              <a:rPr lang="ru-RU" dirty="0" err="1"/>
              <a:t>Фактична</a:t>
            </a:r>
            <a:r>
              <a:rPr lang="ru-RU" dirty="0"/>
              <a:t> адреса: </a:t>
            </a:r>
            <a:r>
              <a:rPr lang="ru-RU" dirty="0" err="1"/>
              <a:t>вул</a:t>
            </a:r>
            <a:r>
              <a:rPr lang="ru-RU" dirty="0"/>
              <a:t>. </a:t>
            </a:r>
            <a:r>
              <a:rPr lang="ru-RU" dirty="0" err="1"/>
              <a:t>Рейтарська</a:t>
            </a:r>
            <a:r>
              <a:rPr lang="ru-RU" dirty="0"/>
              <a:t>, 29-б, 01030 </a:t>
            </a:r>
            <a:r>
              <a:rPr lang="ru-RU" dirty="0" err="1"/>
              <a:t>Київ</a:t>
            </a:r>
            <a:r>
              <a:rPr lang="ru-RU" dirty="0"/>
              <a:t>, 2-й поверх</a:t>
            </a:r>
          </a:p>
          <a:p>
            <a:r>
              <a:rPr lang="ru-RU" dirty="0"/>
              <a:t>+380-97-640-53-88</a:t>
            </a:r>
          </a:p>
          <a:p>
            <a:r>
              <a:rPr lang="en-US" dirty="0"/>
              <a:t>ogarenko@</a:t>
            </a:r>
            <a:r>
              <a:rPr lang="en-US" dirty="0">
                <a:hlinkClick r:id="rId5"/>
              </a:rPr>
              <a:t>apd-ukraine.de</a:t>
            </a:r>
            <a:endParaRPr lang="en-US" dirty="0"/>
          </a:p>
          <a:p>
            <a:r>
              <a:rPr lang="en-US" dirty="0">
                <a:hlinkClick r:id="rId6"/>
              </a:rPr>
              <a:t>www.apd-ukraine.de</a:t>
            </a:r>
            <a:endParaRPr lang="en-US" dirty="0"/>
          </a:p>
          <a:p>
            <a:endParaRPr lang="en-US" sz="4000" dirty="0" smtClean="0">
              <a:solidFill>
                <a:schemeClr val="accent1"/>
              </a:solidFill>
            </a:endParaRPr>
          </a:p>
          <a:p>
            <a:endParaRPr lang="en-US" sz="4000" dirty="0">
              <a:solidFill>
                <a:schemeClr val="accent1"/>
              </a:solidFill>
            </a:endParaRPr>
          </a:p>
          <a:p>
            <a:endParaRPr lang="ru-RU" sz="4000" dirty="0">
              <a:solidFill>
                <a:schemeClr val="accent1"/>
              </a:solidFill>
            </a:endParaRPr>
          </a:p>
        </p:txBody>
      </p:sp>
      <p:sp>
        <p:nvSpPr>
          <p:cNvPr id="6" name="Date Placeholder 1"/>
          <p:cNvSpPr>
            <a:spLocks noGrp="1"/>
          </p:cNvSpPr>
          <p:nvPr>
            <p:ph type="dt" sz="half" idx="10"/>
          </p:nvPr>
        </p:nvSpPr>
        <p:spPr>
          <a:xfrm>
            <a:off x="628650" y="6356351"/>
            <a:ext cx="2057400" cy="365125"/>
          </a:xfrm>
        </p:spPr>
        <p:txBody>
          <a:bodyPr/>
          <a:lstStyle/>
          <a:p>
            <a:r>
              <a:rPr lang="uk-UA" dirty="0" smtClean="0"/>
              <a:t>Дніпро</a:t>
            </a:r>
            <a:r>
              <a:rPr lang="ru-RU" dirty="0" smtClean="0"/>
              <a:t>,   06.</a:t>
            </a:r>
            <a:r>
              <a:rPr lang="de-DE" dirty="0" smtClean="0"/>
              <a:t>0</a:t>
            </a:r>
            <a:r>
              <a:rPr lang="ru-RU" dirty="0" smtClean="0"/>
              <a:t>6</a:t>
            </a:r>
            <a:r>
              <a:rPr lang="de-DE" dirty="0" smtClean="0"/>
              <a:t>.201</a:t>
            </a:r>
            <a:r>
              <a:rPr lang="ru-RU" dirty="0" smtClean="0"/>
              <a:t>9</a:t>
            </a:r>
            <a:endParaRPr lang="en-US" dirty="0"/>
          </a:p>
        </p:txBody>
      </p:sp>
    </p:spTree>
    <p:extLst>
      <p:ext uri="{BB962C8B-B14F-4D97-AF65-F5344CB8AC3E}">
        <p14:creationId xmlns:p14="http://schemas.microsoft.com/office/powerpoint/2010/main" val="2090362041"/>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714</TotalTime>
  <Words>3690</Words>
  <Application>Microsoft Office PowerPoint</Application>
  <PresentationFormat>Экран (4:3)</PresentationFormat>
  <Paragraphs>153</Paragraphs>
  <Slides>6</Slides>
  <Notes>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Tahoma</vt: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APD</dc:creator>
  <cp:lastModifiedBy>Yuliya Ogarenko</cp:lastModifiedBy>
  <cp:revision>52</cp:revision>
  <dcterms:created xsi:type="dcterms:W3CDTF">2018-08-03T10:24:49Z</dcterms:created>
  <dcterms:modified xsi:type="dcterms:W3CDTF">2019-06-06T14:46:43Z</dcterms:modified>
</cp:coreProperties>
</file>